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4042" r:id="rId2"/>
    <p:sldMasterId id="2147484255" r:id="rId3"/>
    <p:sldMasterId id="2147484298" r:id="rId4"/>
  </p:sldMasterIdLst>
  <p:notesMasterIdLst>
    <p:notesMasterId r:id="rId19"/>
  </p:notesMasterIdLst>
  <p:sldIdLst>
    <p:sldId id="381" r:id="rId5"/>
    <p:sldId id="380" r:id="rId6"/>
    <p:sldId id="374" r:id="rId7"/>
    <p:sldId id="377" r:id="rId8"/>
    <p:sldId id="382" r:id="rId9"/>
    <p:sldId id="262" r:id="rId10"/>
    <p:sldId id="371" r:id="rId11"/>
    <p:sldId id="273" r:id="rId12"/>
    <p:sldId id="383" r:id="rId13"/>
    <p:sldId id="367" r:id="rId14"/>
    <p:sldId id="378" r:id="rId15"/>
    <p:sldId id="379" r:id="rId16"/>
    <p:sldId id="384" r:id="rId17"/>
    <p:sldId id="3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2" initials="G" lastIdx="7" clrIdx="0">
    <p:extLst>
      <p:ext uri="{19B8F6BF-5375-455C-9EA6-DF929625EA0E}">
        <p15:presenceInfo xmlns:p15="http://schemas.microsoft.com/office/powerpoint/2012/main" userId="8aece2b95285d5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F9A"/>
    <a:srgbClr val="4EADE7"/>
    <a:srgbClr val="064986"/>
    <a:srgbClr val="FB8A0D"/>
    <a:srgbClr val="26507C"/>
    <a:srgbClr val="D80F79"/>
    <a:srgbClr val="156A9E"/>
    <a:srgbClr val="446F89"/>
    <a:srgbClr val="00366D"/>
    <a:srgbClr val="B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5165" autoAdjust="0"/>
  </p:normalViewPr>
  <p:slideViewPr>
    <p:cSldViewPr snapToGrid="0">
      <p:cViewPr varScale="1">
        <p:scale>
          <a:sx n="80" d="100"/>
          <a:sy n="80" d="100"/>
        </p:scale>
        <p:origin x="763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15701C-9177-4F63-BC4A-2A3F58667EEF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D04F37-85A8-4736-987B-C65A16E753DF}">
      <dgm:prSet phldrT="[Text]" custT="1"/>
      <dgm:spPr>
        <a:solidFill>
          <a:srgbClr val="00B050"/>
        </a:solidFill>
      </dgm:spPr>
      <dgm:t>
        <a:bodyPr/>
        <a:lstStyle/>
        <a:p>
          <a:endParaRPr lang="sr-Cyrl-CS" sz="1600" dirty="0"/>
        </a:p>
        <a:p>
          <a:r>
            <a:rPr lang="sr-Cyrl-CS" sz="1600" dirty="0"/>
            <a:t>Скупштина</a:t>
          </a:r>
        </a:p>
        <a:p>
          <a:r>
            <a:rPr lang="sr-Cyrl-CS" sz="1600" dirty="0"/>
            <a:t>Градско Веће</a:t>
          </a:r>
          <a:endParaRPr lang="x-none" sz="1600" dirty="0"/>
        </a:p>
        <a:p>
          <a:r>
            <a:rPr lang="x-none" sz="1600"/>
            <a:t>Градоначелник</a:t>
          </a:r>
          <a:endParaRPr lang="sr-Cyrl-CS" sz="1600" dirty="0"/>
        </a:p>
        <a:p>
          <a:r>
            <a:rPr lang="sr-Cyrl-CS" sz="1600" dirty="0"/>
            <a:t>Градска управа</a:t>
          </a:r>
          <a:endParaRPr lang="x-none" sz="1600" dirty="0"/>
        </a:p>
        <a:p>
          <a:r>
            <a:rPr lang="x-none" sz="1600"/>
            <a:t>Градско правобранилаштво</a:t>
          </a:r>
          <a:endParaRPr lang="sr-Cyrl-CS" sz="1600" dirty="0"/>
        </a:p>
        <a:p>
          <a:r>
            <a:rPr lang="sr-Cyrl-CS" sz="1600" dirty="0"/>
            <a:t>Заштитник грађана</a:t>
          </a:r>
          <a:endParaRPr lang="en-US" sz="1600" dirty="0"/>
        </a:p>
      </dgm:t>
    </dgm:pt>
    <dgm:pt modelId="{5EF0D46A-B998-45D9-BE84-B88288A3455A}" type="parTrans" cxnId="{8132406A-FEC2-47D3-92A5-198F9BF4DB6B}">
      <dgm:prSet/>
      <dgm:spPr/>
      <dgm:t>
        <a:bodyPr/>
        <a:lstStyle/>
        <a:p>
          <a:endParaRPr lang="en-US"/>
        </a:p>
      </dgm:t>
    </dgm:pt>
    <dgm:pt modelId="{D3D7414D-A0EC-4776-9C1B-2828FCAA13DF}" type="sibTrans" cxnId="{8132406A-FEC2-47D3-92A5-198F9BF4DB6B}">
      <dgm:prSet/>
      <dgm:spPr/>
      <dgm:t>
        <a:bodyPr/>
        <a:lstStyle/>
        <a:p>
          <a:endParaRPr lang="en-US"/>
        </a:p>
      </dgm:t>
    </dgm:pt>
    <dgm:pt modelId="{C8F2A349-D54D-4B85-BD78-BA70A66CB9EA}">
      <dgm:prSet phldrT="[Text]" custT="1"/>
      <dgm:spPr>
        <a:solidFill>
          <a:srgbClr val="FFC000"/>
        </a:solidFill>
      </dgm:spPr>
      <dgm:t>
        <a:bodyPr/>
        <a:lstStyle/>
        <a:p>
          <a:r>
            <a:rPr lang="x-none" sz="1300" dirty="0">
              <a:solidFill>
                <a:schemeClr val="accent1">
                  <a:lumMod val="75000"/>
                </a:schemeClr>
              </a:solidFill>
            </a:rPr>
            <a:t>Предшколска установа</a:t>
          </a:r>
        </a:p>
        <a:p>
          <a:r>
            <a:rPr lang="x-none" sz="1300" dirty="0">
              <a:solidFill>
                <a:schemeClr val="accent1">
                  <a:lumMod val="75000"/>
                </a:schemeClr>
              </a:solidFill>
            </a:rPr>
            <a:t>Месне заједнице</a:t>
          </a:r>
        </a:p>
        <a:p>
          <a:r>
            <a:rPr lang="x-none" sz="1300" dirty="0">
              <a:solidFill>
                <a:schemeClr val="accent1">
                  <a:lumMod val="75000"/>
                </a:schemeClr>
              </a:solidFill>
            </a:rPr>
            <a:t>Установе културе</a:t>
          </a:r>
        </a:p>
        <a:p>
          <a:r>
            <a:rPr lang="x-none" sz="1300" dirty="0">
              <a:solidFill>
                <a:schemeClr val="accent1">
                  <a:lumMod val="75000"/>
                </a:schemeClr>
              </a:solidFill>
            </a:rPr>
            <a:t>Спортске установе</a:t>
          </a:r>
        </a:p>
        <a:p>
          <a:r>
            <a:rPr lang="x-none" sz="1300">
              <a:solidFill>
                <a:schemeClr val="accent1">
                  <a:lumMod val="75000"/>
                </a:schemeClr>
              </a:solidFill>
            </a:rPr>
            <a:t>Туристичка организација</a:t>
          </a:r>
          <a:endParaRPr lang="sr-Cyrl-RS" sz="1300" dirty="0">
            <a:solidFill>
              <a:schemeClr val="accent1">
                <a:lumMod val="75000"/>
              </a:schemeClr>
            </a:solidFill>
          </a:endParaRPr>
        </a:p>
        <a:p>
          <a:r>
            <a:rPr lang="x-none" sz="130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x-none" sz="1300" dirty="0">
              <a:solidFill>
                <a:schemeClr val="accent1">
                  <a:lumMod val="75000"/>
                </a:schemeClr>
              </a:solidFill>
            </a:rPr>
            <a:t>Центар за развој</a:t>
          </a:r>
        </a:p>
      </dgm:t>
    </dgm:pt>
    <dgm:pt modelId="{A965CD0E-CB5C-406E-AFDD-63697CFB0404}" type="parTrans" cxnId="{D9932761-9BDF-4FD0-8911-4ABD16EE8703}">
      <dgm:prSet/>
      <dgm:spPr/>
      <dgm:t>
        <a:bodyPr/>
        <a:lstStyle/>
        <a:p>
          <a:endParaRPr lang="en-US"/>
        </a:p>
      </dgm:t>
    </dgm:pt>
    <dgm:pt modelId="{FDA33D62-3016-4584-BF43-2DBBB14A066A}" type="sibTrans" cxnId="{D9932761-9BDF-4FD0-8911-4ABD16EE8703}">
      <dgm:prSet/>
      <dgm:spPr/>
      <dgm:t>
        <a:bodyPr/>
        <a:lstStyle/>
        <a:p>
          <a:endParaRPr lang="en-US"/>
        </a:p>
      </dgm:t>
    </dgm:pt>
    <dgm:pt modelId="{9621BB6C-CCFC-4987-A70A-BF11FC47FFCC}">
      <dgm:prSet phldrT="[Text]" custT="1"/>
      <dgm:spPr>
        <a:solidFill>
          <a:srgbClr val="00B0F0"/>
        </a:solidFill>
      </dgm:spPr>
      <dgm:t>
        <a:bodyPr/>
        <a:lstStyle/>
        <a:p>
          <a:endParaRPr lang="sr-Cyrl-CS" sz="1200" dirty="0"/>
        </a:p>
        <a:p>
          <a:r>
            <a:rPr lang="x-none" sz="1800"/>
            <a:t>Основне</a:t>
          </a:r>
          <a:r>
            <a:rPr lang="sr-Cyrl-CS" sz="1800" dirty="0"/>
            <a:t> и</a:t>
          </a:r>
          <a:endParaRPr lang="x-none" sz="1800" dirty="0"/>
        </a:p>
        <a:p>
          <a:r>
            <a:rPr lang="sr-Cyrl-CS" sz="1800" dirty="0"/>
            <a:t>с</a:t>
          </a:r>
          <a:r>
            <a:rPr lang="x-none" sz="1800"/>
            <a:t>редње </a:t>
          </a:r>
          <a:r>
            <a:rPr lang="x-none" sz="1800" dirty="0"/>
            <a:t>школе</a:t>
          </a:r>
        </a:p>
        <a:p>
          <a:endParaRPr lang="en-US" sz="1200" dirty="0"/>
        </a:p>
      </dgm:t>
    </dgm:pt>
    <dgm:pt modelId="{A38DE29F-85F5-4579-AADA-99391004BA45}" type="parTrans" cxnId="{37DBBC31-0F9C-4EEF-B983-1B1BD8728434}">
      <dgm:prSet/>
      <dgm:spPr/>
      <dgm:t>
        <a:bodyPr/>
        <a:lstStyle/>
        <a:p>
          <a:endParaRPr lang="en-US"/>
        </a:p>
      </dgm:t>
    </dgm:pt>
    <dgm:pt modelId="{26D4FA14-60D5-40E5-B665-764CA26A018F}" type="sibTrans" cxnId="{37DBBC31-0F9C-4EEF-B983-1B1BD8728434}">
      <dgm:prSet/>
      <dgm:spPr/>
      <dgm:t>
        <a:bodyPr/>
        <a:lstStyle/>
        <a:p>
          <a:endParaRPr lang="en-US"/>
        </a:p>
      </dgm:t>
    </dgm:pt>
    <dgm:pt modelId="{EC086DEB-01FD-4650-84A6-3248233D6869}">
      <dgm:prSet phldrT="[Text]"/>
      <dgm:spPr/>
      <dgm:t>
        <a:bodyPr/>
        <a:lstStyle/>
        <a:p>
          <a:endParaRPr lang="en-US" dirty="0"/>
        </a:p>
      </dgm:t>
    </dgm:pt>
    <dgm:pt modelId="{D8E22DAB-5022-49AE-91A6-20DF1C7017B2}" type="parTrans" cxnId="{487FD65B-B6F4-4CE6-AC18-CBA1C7BC6CD8}">
      <dgm:prSet/>
      <dgm:spPr/>
      <dgm:t>
        <a:bodyPr/>
        <a:lstStyle/>
        <a:p>
          <a:endParaRPr lang="en-US"/>
        </a:p>
      </dgm:t>
    </dgm:pt>
    <dgm:pt modelId="{EBD18A8D-98B2-4C8A-B1B4-4169A0689B2C}" type="sibTrans" cxnId="{487FD65B-B6F4-4CE6-AC18-CBA1C7BC6CD8}">
      <dgm:prSet/>
      <dgm:spPr/>
      <dgm:t>
        <a:bodyPr/>
        <a:lstStyle/>
        <a:p>
          <a:endParaRPr lang="en-US"/>
        </a:p>
      </dgm:t>
    </dgm:pt>
    <dgm:pt modelId="{724C2318-F479-4174-A10E-9EC4287AD534}">
      <dgm:prSet phldrT="[Text]"/>
      <dgm:spPr/>
      <dgm:t>
        <a:bodyPr/>
        <a:lstStyle/>
        <a:p>
          <a:endParaRPr lang="en-US" dirty="0"/>
        </a:p>
      </dgm:t>
    </dgm:pt>
    <dgm:pt modelId="{75FF1061-0136-4D4A-8F29-8B8C5BB09E30}" type="parTrans" cxnId="{AF284A92-A842-400F-96D2-9B85FD48F842}">
      <dgm:prSet/>
      <dgm:spPr/>
      <dgm:t>
        <a:bodyPr/>
        <a:lstStyle/>
        <a:p>
          <a:endParaRPr lang="en-US"/>
        </a:p>
      </dgm:t>
    </dgm:pt>
    <dgm:pt modelId="{CF55BBF8-6284-4BA7-9983-520960D17E18}" type="sibTrans" cxnId="{AF284A92-A842-400F-96D2-9B85FD48F842}">
      <dgm:prSet/>
      <dgm:spPr/>
      <dgm:t>
        <a:bodyPr/>
        <a:lstStyle/>
        <a:p>
          <a:endParaRPr lang="en-US"/>
        </a:p>
      </dgm:t>
    </dgm:pt>
    <dgm:pt modelId="{F525C7DD-C069-4FE6-9519-29523B058512}">
      <dgm:prSet phldrT="[Text]"/>
      <dgm:spPr/>
      <dgm:t>
        <a:bodyPr/>
        <a:lstStyle/>
        <a:p>
          <a:endParaRPr lang="en-US" dirty="0"/>
        </a:p>
      </dgm:t>
    </dgm:pt>
    <dgm:pt modelId="{495F855C-786B-4014-ACFA-A29039643E3B}" type="parTrans" cxnId="{AF9C8EEE-81F3-442F-9504-7988DBF2C7F9}">
      <dgm:prSet/>
      <dgm:spPr/>
      <dgm:t>
        <a:bodyPr/>
        <a:lstStyle/>
        <a:p>
          <a:endParaRPr lang="en-US"/>
        </a:p>
      </dgm:t>
    </dgm:pt>
    <dgm:pt modelId="{B1936762-DD2F-4289-8425-BB02188F1FAF}" type="sibTrans" cxnId="{AF9C8EEE-81F3-442F-9504-7988DBF2C7F9}">
      <dgm:prSet/>
      <dgm:spPr/>
      <dgm:t>
        <a:bodyPr/>
        <a:lstStyle/>
        <a:p>
          <a:endParaRPr lang="en-US"/>
        </a:p>
      </dgm:t>
    </dgm:pt>
    <dgm:pt modelId="{A7FF9F4C-46F7-4953-B324-A7FAD88BBEA6}">
      <dgm:prSet/>
      <dgm:spPr/>
      <dgm:t>
        <a:bodyPr/>
        <a:lstStyle/>
        <a:p>
          <a:endParaRPr lang="en-US" dirty="0"/>
        </a:p>
      </dgm:t>
    </dgm:pt>
    <dgm:pt modelId="{97CC518D-4168-4A76-BC02-965C3ADA96BB}" type="parTrans" cxnId="{C73EA8A4-63AF-41FA-8798-EE2BA6424410}">
      <dgm:prSet/>
      <dgm:spPr/>
      <dgm:t>
        <a:bodyPr/>
        <a:lstStyle/>
        <a:p>
          <a:endParaRPr lang="en-US"/>
        </a:p>
      </dgm:t>
    </dgm:pt>
    <dgm:pt modelId="{24DF90BF-9FCC-4CBF-B522-F96946E2DF4D}" type="sibTrans" cxnId="{C73EA8A4-63AF-41FA-8798-EE2BA6424410}">
      <dgm:prSet/>
      <dgm:spPr/>
      <dgm:t>
        <a:bodyPr/>
        <a:lstStyle/>
        <a:p>
          <a:endParaRPr lang="en-US"/>
        </a:p>
      </dgm:t>
    </dgm:pt>
    <dgm:pt modelId="{F67C4AC6-D320-469D-8949-6AC26CBBA3A8}" type="pres">
      <dgm:prSet presAssocID="{2915701C-9177-4F63-BC4A-2A3F58667EEF}" presName="Name0" presStyleCnt="0">
        <dgm:presLayoutVars>
          <dgm:chMax val="1"/>
          <dgm:chPref val="1"/>
        </dgm:presLayoutVars>
      </dgm:prSet>
      <dgm:spPr/>
    </dgm:pt>
    <dgm:pt modelId="{36B03C56-E57D-489D-BAA9-78BCBCF466C2}" type="pres">
      <dgm:prSet presAssocID="{BDD04F37-85A8-4736-987B-C65A16E753DF}" presName="Parent" presStyleLbl="node0" presStyleIdx="0" presStyleCnt="1">
        <dgm:presLayoutVars>
          <dgm:chMax val="5"/>
          <dgm:chPref val="5"/>
        </dgm:presLayoutVars>
      </dgm:prSet>
      <dgm:spPr/>
    </dgm:pt>
    <dgm:pt modelId="{6AE34D3E-FD5D-4402-89AF-BF559D3EC92D}" type="pres">
      <dgm:prSet presAssocID="{BDD04F37-85A8-4736-987B-C65A16E753DF}" presName="Accent1" presStyleLbl="node1" presStyleIdx="0" presStyleCnt="13"/>
      <dgm:spPr>
        <a:solidFill>
          <a:srgbClr val="FFC000"/>
        </a:solidFill>
      </dgm:spPr>
    </dgm:pt>
    <dgm:pt modelId="{8EA36E17-C808-4A8F-B550-8E3BDDE3A6F4}" type="pres">
      <dgm:prSet presAssocID="{BDD04F37-85A8-4736-987B-C65A16E753DF}" presName="Accent2" presStyleLbl="node1" presStyleIdx="1" presStyleCnt="13"/>
      <dgm:spPr>
        <a:solidFill>
          <a:srgbClr val="7030A0"/>
        </a:solidFill>
      </dgm:spPr>
    </dgm:pt>
    <dgm:pt modelId="{004949FA-7FD1-4B77-A362-5945ADA91CA9}" type="pres">
      <dgm:prSet presAssocID="{BDD04F37-85A8-4736-987B-C65A16E753DF}" presName="Accent3" presStyleLbl="node1" presStyleIdx="2" presStyleCnt="13"/>
      <dgm:spPr/>
    </dgm:pt>
    <dgm:pt modelId="{26FE1052-C82D-4BB2-8303-E4D063782600}" type="pres">
      <dgm:prSet presAssocID="{BDD04F37-85A8-4736-987B-C65A16E753DF}" presName="Accent4" presStyleLbl="node1" presStyleIdx="3" presStyleCnt="13"/>
      <dgm:spPr>
        <a:solidFill>
          <a:srgbClr val="FFFF00"/>
        </a:solidFill>
      </dgm:spPr>
    </dgm:pt>
    <dgm:pt modelId="{5B5715D4-85E8-4263-BFCE-8CF5FFF5C6FE}" type="pres">
      <dgm:prSet presAssocID="{BDD04F37-85A8-4736-987B-C65A16E753DF}" presName="Accent5" presStyleLbl="node1" presStyleIdx="4" presStyleCnt="13"/>
      <dgm:spPr>
        <a:solidFill>
          <a:srgbClr val="FFFF00"/>
        </a:solidFill>
      </dgm:spPr>
    </dgm:pt>
    <dgm:pt modelId="{6384018A-26AF-4566-8127-D62355903781}" type="pres">
      <dgm:prSet presAssocID="{BDD04F37-85A8-4736-987B-C65A16E753DF}" presName="Accent6" presStyleLbl="node1" presStyleIdx="5" presStyleCnt="13" custLinFactNeighborX="17408" custLinFactNeighborY="46377"/>
      <dgm:spPr/>
    </dgm:pt>
    <dgm:pt modelId="{3D7780BF-6503-41CB-98CA-855FDE3F921D}" type="pres">
      <dgm:prSet presAssocID="{C8F2A349-D54D-4B85-BD78-BA70A66CB9EA}" presName="Child1" presStyleLbl="node1" presStyleIdx="6" presStyleCnt="13" custScaleX="169049" custScaleY="145952">
        <dgm:presLayoutVars>
          <dgm:chMax val="0"/>
          <dgm:chPref val="0"/>
        </dgm:presLayoutVars>
      </dgm:prSet>
      <dgm:spPr/>
    </dgm:pt>
    <dgm:pt modelId="{0A517365-D512-4D77-9CDF-3D337BCBA867}" type="pres">
      <dgm:prSet presAssocID="{C8F2A349-D54D-4B85-BD78-BA70A66CB9EA}" presName="Accent7" presStyleCnt="0"/>
      <dgm:spPr/>
    </dgm:pt>
    <dgm:pt modelId="{D4397D2C-6DDE-4A42-9855-5F94ADD7F1F8}" type="pres">
      <dgm:prSet presAssocID="{C8F2A349-D54D-4B85-BD78-BA70A66CB9EA}" presName="AccentHold1" presStyleLbl="node1" presStyleIdx="7" presStyleCnt="13"/>
      <dgm:spPr/>
    </dgm:pt>
    <dgm:pt modelId="{DF631D91-E916-4387-97B2-68806159FA1A}" type="pres">
      <dgm:prSet presAssocID="{C8F2A349-D54D-4B85-BD78-BA70A66CB9EA}" presName="Accent8" presStyleCnt="0"/>
      <dgm:spPr/>
    </dgm:pt>
    <dgm:pt modelId="{05F66E64-01B7-46B5-8689-BB97E0438E53}" type="pres">
      <dgm:prSet presAssocID="{C8F2A349-D54D-4B85-BD78-BA70A66CB9EA}" presName="AccentHold2" presStyleLbl="node1" presStyleIdx="8" presStyleCnt="13"/>
      <dgm:spPr>
        <a:solidFill>
          <a:srgbClr val="FF0000"/>
        </a:solidFill>
      </dgm:spPr>
    </dgm:pt>
    <dgm:pt modelId="{EE054ECB-2B3F-4C89-9A19-2C63D69076BA}" type="pres">
      <dgm:prSet presAssocID="{9621BB6C-CCFC-4987-A70A-BF11FC47FFCC}" presName="Child2" presStyleLbl="node1" presStyleIdx="9" presStyleCnt="13" custLinFactNeighborX="-21040" custLinFactNeighborY="-28178">
        <dgm:presLayoutVars>
          <dgm:chMax val="0"/>
          <dgm:chPref val="0"/>
        </dgm:presLayoutVars>
      </dgm:prSet>
      <dgm:spPr/>
    </dgm:pt>
    <dgm:pt modelId="{93210B8B-460C-4687-B7E6-4051DBCA5FBF}" type="pres">
      <dgm:prSet presAssocID="{9621BB6C-CCFC-4987-A70A-BF11FC47FFCC}" presName="Accent9" presStyleCnt="0"/>
      <dgm:spPr/>
    </dgm:pt>
    <dgm:pt modelId="{4ABBCF6F-E7DA-4CE7-A2F5-6DD06BFAA1FA}" type="pres">
      <dgm:prSet presAssocID="{9621BB6C-CCFC-4987-A70A-BF11FC47FFCC}" presName="AccentHold1" presStyleLbl="node1" presStyleIdx="10" presStyleCnt="13"/>
      <dgm:spPr>
        <a:solidFill>
          <a:schemeClr val="accent2">
            <a:lumMod val="40000"/>
            <a:lumOff val="60000"/>
          </a:schemeClr>
        </a:solidFill>
      </dgm:spPr>
    </dgm:pt>
    <dgm:pt modelId="{A1A3314E-DDD0-4BFC-8D48-830B3847C8C1}" type="pres">
      <dgm:prSet presAssocID="{9621BB6C-CCFC-4987-A70A-BF11FC47FFCC}" presName="Accent10" presStyleCnt="0"/>
      <dgm:spPr/>
    </dgm:pt>
    <dgm:pt modelId="{A4780608-C72B-40F2-A560-A83F55BD6ABF}" type="pres">
      <dgm:prSet presAssocID="{9621BB6C-CCFC-4987-A70A-BF11FC47FFCC}" presName="AccentHold2" presStyleLbl="node1" presStyleIdx="11" presStyleCnt="13"/>
      <dgm:spPr/>
    </dgm:pt>
    <dgm:pt modelId="{693C14CE-CE42-41FE-8BD3-4BD5115D8392}" type="pres">
      <dgm:prSet presAssocID="{9621BB6C-CCFC-4987-A70A-BF11FC47FFCC}" presName="Accent11" presStyleCnt="0"/>
      <dgm:spPr/>
    </dgm:pt>
    <dgm:pt modelId="{94C35534-E508-479C-BE42-766976EE223C}" type="pres">
      <dgm:prSet presAssocID="{9621BB6C-CCFC-4987-A70A-BF11FC47FFCC}" presName="AccentHold3" presStyleLbl="node1" presStyleIdx="12" presStyleCnt="13"/>
      <dgm:spPr>
        <a:solidFill>
          <a:srgbClr val="FFFF00"/>
        </a:solidFill>
      </dgm:spPr>
    </dgm:pt>
  </dgm:ptLst>
  <dgm:cxnLst>
    <dgm:cxn modelId="{37DBBC31-0F9C-4EEF-B983-1B1BD8728434}" srcId="{BDD04F37-85A8-4736-987B-C65A16E753DF}" destId="{9621BB6C-CCFC-4987-A70A-BF11FC47FFCC}" srcOrd="1" destOrd="0" parTransId="{A38DE29F-85F5-4579-AADA-99391004BA45}" sibTransId="{26D4FA14-60D5-40E5-B665-764CA26A018F}"/>
    <dgm:cxn modelId="{487FD65B-B6F4-4CE6-AC18-CBA1C7BC6CD8}" srcId="{2915701C-9177-4F63-BC4A-2A3F58667EEF}" destId="{EC086DEB-01FD-4650-84A6-3248233D6869}" srcOrd="2" destOrd="0" parTransId="{D8E22DAB-5022-49AE-91A6-20DF1C7017B2}" sibTransId="{EBD18A8D-98B2-4C8A-B1B4-4169A0689B2C}"/>
    <dgm:cxn modelId="{D3C9125E-6FD7-4AE5-8DC1-406974B44647}" type="presOf" srcId="{C8F2A349-D54D-4B85-BD78-BA70A66CB9EA}" destId="{3D7780BF-6503-41CB-98CA-855FDE3F921D}" srcOrd="0" destOrd="0" presId="urn:microsoft.com/office/officeart/2009/3/layout/CircleRelationship"/>
    <dgm:cxn modelId="{44D8E05F-863C-4773-88DD-AD453933BE7B}" type="presOf" srcId="{2915701C-9177-4F63-BC4A-2A3F58667EEF}" destId="{F67C4AC6-D320-469D-8949-6AC26CBBA3A8}" srcOrd="0" destOrd="0" presId="urn:microsoft.com/office/officeart/2009/3/layout/CircleRelationship"/>
    <dgm:cxn modelId="{D9932761-9BDF-4FD0-8911-4ABD16EE8703}" srcId="{BDD04F37-85A8-4736-987B-C65A16E753DF}" destId="{C8F2A349-D54D-4B85-BD78-BA70A66CB9EA}" srcOrd="0" destOrd="0" parTransId="{A965CD0E-CB5C-406E-AFDD-63697CFB0404}" sibTransId="{FDA33D62-3016-4584-BF43-2DBBB14A066A}"/>
    <dgm:cxn modelId="{EE452464-2D28-4FF7-9A13-6AFA8568B296}" type="presOf" srcId="{BDD04F37-85A8-4736-987B-C65A16E753DF}" destId="{36B03C56-E57D-489D-BAA9-78BCBCF466C2}" srcOrd="0" destOrd="0" presId="urn:microsoft.com/office/officeart/2009/3/layout/CircleRelationship"/>
    <dgm:cxn modelId="{8132406A-FEC2-47D3-92A5-198F9BF4DB6B}" srcId="{2915701C-9177-4F63-BC4A-2A3F58667EEF}" destId="{BDD04F37-85A8-4736-987B-C65A16E753DF}" srcOrd="0" destOrd="0" parTransId="{5EF0D46A-B998-45D9-BE84-B88288A3455A}" sibTransId="{D3D7414D-A0EC-4776-9C1B-2828FCAA13DF}"/>
    <dgm:cxn modelId="{F5DD328E-86D1-4308-B5F7-3E65BD308C6A}" type="presOf" srcId="{9621BB6C-CCFC-4987-A70A-BF11FC47FFCC}" destId="{EE054ECB-2B3F-4C89-9A19-2C63D69076BA}" srcOrd="0" destOrd="0" presId="urn:microsoft.com/office/officeart/2009/3/layout/CircleRelationship"/>
    <dgm:cxn modelId="{AF284A92-A842-400F-96D2-9B85FD48F842}" srcId="{2915701C-9177-4F63-BC4A-2A3F58667EEF}" destId="{724C2318-F479-4174-A10E-9EC4287AD534}" srcOrd="3" destOrd="0" parTransId="{75FF1061-0136-4D4A-8F29-8B8C5BB09E30}" sibTransId="{CF55BBF8-6284-4BA7-9983-520960D17E18}"/>
    <dgm:cxn modelId="{C73EA8A4-63AF-41FA-8798-EE2BA6424410}" srcId="{2915701C-9177-4F63-BC4A-2A3F58667EEF}" destId="{A7FF9F4C-46F7-4953-B324-A7FAD88BBEA6}" srcOrd="1" destOrd="0" parTransId="{97CC518D-4168-4A76-BC02-965C3ADA96BB}" sibTransId="{24DF90BF-9FCC-4CBF-B522-F96946E2DF4D}"/>
    <dgm:cxn modelId="{AF9C8EEE-81F3-442F-9504-7988DBF2C7F9}" srcId="{2915701C-9177-4F63-BC4A-2A3F58667EEF}" destId="{F525C7DD-C069-4FE6-9519-29523B058512}" srcOrd="4" destOrd="0" parTransId="{495F855C-786B-4014-ACFA-A29039643E3B}" sibTransId="{B1936762-DD2F-4289-8425-BB02188F1FAF}"/>
    <dgm:cxn modelId="{11573FDB-E68A-4D25-BBFC-EC0AF6CE0CAD}" type="presParOf" srcId="{F67C4AC6-D320-469D-8949-6AC26CBBA3A8}" destId="{36B03C56-E57D-489D-BAA9-78BCBCF466C2}" srcOrd="0" destOrd="0" presId="urn:microsoft.com/office/officeart/2009/3/layout/CircleRelationship"/>
    <dgm:cxn modelId="{750546AC-9354-45D8-882E-08A84AE192DA}" type="presParOf" srcId="{F67C4AC6-D320-469D-8949-6AC26CBBA3A8}" destId="{6AE34D3E-FD5D-4402-89AF-BF559D3EC92D}" srcOrd="1" destOrd="0" presId="urn:microsoft.com/office/officeart/2009/3/layout/CircleRelationship"/>
    <dgm:cxn modelId="{73A91E56-F52A-4CB6-9D29-CBAE5DE96B10}" type="presParOf" srcId="{F67C4AC6-D320-469D-8949-6AC26CBBA3A8}" destId="{8EA36E17-C808-4A8F-B550-8E3BDDE3A6F4}" srcOrd="2" destOrd="0" presId="urn:microsoft.com/office/officeart/2009/3/layout/CircleRelationship"/>
    <dgm:cxn modelId="{693EB436-0B5C-44E2-A1C0-4BA5015FEB6F}" type="presParOf" srcId="{F67C4AC6-D320-469D-8949-6AC26CBBA3A8}" destId="{004949FA-7FD1-4B77-A362-5945ADA91CA9}" srcOrd="3" destOrd="0" presId="urn:microsoft.com/office/officeart/2009/3/layout/CircleRelationship"/>
    <dgm:cxn modelId="{DAB30181-F856-4A52-9223-F9D0DCEC8C99}" type="presParOf" srcId="{F67C4AC6-D320-469D-8949-6AC26CBBA3A8}" destId="{26FE1052-C82D-4BB2-8303-E4D063782600}" srcOrd="4" destOrd="0" presId="urn:microsoft.com/office/officeart/2009/3/layout/CircleRelationship"/>
    <dgm:cxn modelId="{24FBD2AB-0A2A-43B9-8D0B-6CFC452DDA6B}" type="presParOf" srcId="{F67C4AC6-D320-469D-8949-6AC26CBBA3A8}" destId="{5B5715D4-85E8-4263-BFCE-8CF5FFF5C6FE}" srcOrd="5" destOrd="0" presId="urn:microsoft.com/office/officeart/2009/3/layout/CircleRelationship"/>
    <dgm:cxn modelId="{A1A53C0E-C0F0-4ECB-A521-31A818838AD2}" type="presParOf" srcId="{F67C4AC6-D320-469D-8949-6AC26CBBA3A8}" destId="{6384018A-26AF-4566-8127-D62355903781}" srcOrd="6" destOrd="0" presId="urn:microsoft.com/office/officeart/2009/3/layout/CircleRelationship"/>
    <dgm:cxn modelId="{5F8CF729-FEAA-4C18-B6F1-03C8E08C0339}" type="presParOf" srcId="{F67C4AC6-D320-469D-8949-6AC26CBBA3A8}" destId="{3D7780BF-6503-41CB-98CA-855FDE3F921D}" srcOrd="7" destOrd="0" presId="urn:microsoft.com/office/officeart/2009/3/layout/CircleRelationship"/>
    <dgm:cxn modelId="{EB8A9252-DE64-45A6-B58B-AA3B5ED412A3}" type="presParOf" srcId="{F67C4AC6-D320-469D-8949-6AC26CBBA3A8}" destId="{0A517365-D512-4D77-9CDF-3D337BCBA867}" srcOrd="8" destOrd="0" presId="urn:microsoft.com/office/officeart/2009/3/layout/CircleRelationship"/>
    <dgm:cxn modelId="{C866C702-D871-4F52-95F8-7454D2261A2F}" type="presParOf" srcId="{0A517365-D512-4D77-9CDF-3D337BCBA867}" destId="{D4397D2C-6DDE-4A42-9855-5F94ADD7F1F8}" srcOrd="0" destOrd="0" presId="urn:microsoft.com/office/officeart/2009/3/layout/CircleRelationship"/>
    <dgm:cxn modelId="{1DCBD611-9913-494F-8973-A7574734D65C}" type="presParOf" srcId="{F67C4AC6-D320-469D-8949-6AC26CBBA3A8}" destId="{DF631D91-E916-4387-97B2-68806159FA1A}" srcOrd="9" destOrd="0" presId="urn:microsoft.com/office/officeart/2009/3/layout/CircleRelationship"/>
    <dgm:cxn modelId="{28E17585-AF74-4C8A-9283-E244906F3790}" type="presParOf" srcId="{DF631D91-E916-4387-97B2-68806159FA1A}" destId="{05F66E64-01B7-46B5-8689-BB97E0438E53}" srcOrd="0" destOrd="0" presId="urn:microsoft.com/office/officeart/2009/3/layout/CircleRelationship"/>
    <dgm:cxn modelId="{069B1C4D-8241-4A2C-9FCB-2CE4BC7C76DC}" type="presParOf" srcId="{F67C4AC6-D320-469D-8949-6AC26CBBA3A8}" destId="{EE054ECB-2B3F-4C89-9A19-2C63D69076BA}" srcOrd="10" destOrd="0" presId="urn:microsoft.com/office/officeart/2009/3/layout/CircleRelationship"/>
    <dgm:cxn modelId="{6685C095-7A0E-4242-B23B-550685802F03}" type="presParOf" srcId="{F67C4AC6-D320-469D-8949-6AC26CBBA3A8}" destId="{93210B8B-460C-4687-B7E6-4051DBCA5FBF}" srcOrd="11" destOrd="0" presId="urn:microsoft.com/office/officeart/2009/3/layout/CircleRelationship"/>
    <dgm:cxn modelId="{340E8FFD-B25C-45FF-8C3D-DC5015CCE27D}" type="presParOf" srcId="{93210B8B-460C-4687-B7E6-4051DBCA5FBF}" destId="{4ABBCF6F-E7DA-4CE7-A2F5-6DD06BFAA1FA}" srcOrd="0" destOrd="0" presId="urn:microsoft.com/office/officeart/2009/3/layout/CircleRelationship"/>
    <dgm:cxn modelId="{856E5586-8A40-4561-AE00-0104AC00E140}" type="presParOf" srcId="{F67C4AC6-D320-469D-8949-6AC26CBBA3A8}" destId="{A1A3314E-DDD0-4BFC-8D48-830B3847C8C1}" srcOrd="12" destOrd="0" presId="urn:microsoft.com/office/officeart/2009/3/layout/CircleRelationship"/>
    <dgm:cxn modelId="{EE615AD5-CD9A-4F28-92A9-C31582773845}" type="presParOf" srcId="{A1A3314E-DDD0-4BFC-8D48-830B3847C8C1}" destId="{A4780608-C72B-40F2-A560-A83F55BD6ABF}" srcOrd="0" destOrd="0" presId="urn:microsoft.com/office/officeart/2009/3/layout/CircleRelationship"/>
    <dgm:cxn modelId="{E2DB3CDF-BA81-47A7-A7D0-BDB060C4E5C6}" type="presParOf" srcId="{F67C4AC6-D320-469D-8949-6AC26CBBA3A8}" destId="{693C14CE-CE42-41FE-8BD3-4BD5115D8392}" srcOrd="13" destOrd="0" presId="urn:microsoft.com/office/officeart/2009/3/layout/CircleRelationship"/>
    <dgm:cxn modelId="{5A66DC40-7097-4DEC-A390-33C64C0D9A2A}" type="presParOf" srcId="{693C14CE-CE42-41FE-8BD3-4BD5115D8392}" destId="{94C35534-E508-479C-BE42-766976EE223C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03C56-E57D-489D-BAA9-78BCBCF466C2}">
      <dsp:nvSpPr>
        <dsp:cNvPr id="0" name=""/>
        <dsp:cNvSpPr/>
      </dsp:nvSpPr>
      <dsp:spPr>
        <a:xfrm>
          <a:off x="3114727" y="178308"/>
          <a:ext cx="3913716" cy="3913632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r-Cyrl-C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CS" sz="1600" kern="1200" dirty="0"/>
            <a:t>Скупштина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CS" sz="1600" kern="1200" dirty="0"/>
            <a:t>Градско Веће</a:t>
          </a:r>
          <a:endParaRPr lang="x-non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600" kern="1200"/>
            <a:t>Градоначелник</a:t>
          </a:r>
          <a:endParaRPr lang="sr-Cyrl-C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CS" sz="1600" kern="1200" dirty="0"/>
            <a:t>Градска управа</a:t>
          </a:r>
          <a:endParaRPr lang="x-non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600" kern="1200"/>
            <a:t>Градско правобранилаштво</a:t>
          </a:r>
          <a:endParaRPr lang="sr-Cyrl-C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CS" sz="1600" kern="1200" dirty="0"/>
            <a:t>Заштитник грађана</a:t>
          </a:r>
          <a:endParaRPr lang="en-US" sz="1600" kern="1200" dirty="0"/>
        </a:p>
      </dsp:txBody>
      <dsp:txXfrm>
        <a:off x="3687877" y="751446"/>
        <a:ext cx="2767416" cy="2767356"/>
      </dsp:txXfrm>
    </dsp:sp>
    <dsp:sp modelId="{6AE34D3E-FD5D-4402-89AF-BF559D3EC92D}">
      <dsp:nvSpPr>
        <dsp:cNvPr id="0" name=""/>
        <dsp:cNvSpPr/>
      </dsp:nvSpPr>
      <dsp:spPr>
        <a:xfrm>
          <a:off x="5347809" y="0"/>
          <a:ext cx="435261" cy="43525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36E17-C808-4A8F-B550-8E3BDDE3A6F4}">
      <dsp:nvSpPr>
        <dsp:cNvPr id="0" name=""/>
        <dsp:cNvSpPr/>
      </dsp:nvSpPr>
      <dsp:spPr>
        <a:xfrm>
          <a:off x="4317156" y="3801160"/>
          <a:ext cx="315164" cy="315468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949FA-7FD1-4B77-A362-5945ADA91CA9}">
      <dsp:nvSpPr>
        <dsp:cNvPr id="0" name=""/>
        <dsp:cNvSpPr/>
      </dsp:nvSpPr>
      <dsp:spPr>
        <a:xfrm>
          <a:off x="7280284" y="1766620"/>
          <a:ext cx="315164" cy="3154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E1052-C82D-4BB2-8303-E4D063782600}">
      <dsp:nvSpPr>
        <dsp:cNvPr id="0" name=""/>
        <dsp:cNvSpPr/>
      </dsp:nvSpPr>
      <dsp:spPr>
        <a:xfrm>
          <a:off x="5772153" y="4136745"/>
          <a:ext cx="435261" cy="435254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5715D4-85E8-4263-BFCE-8CF5FFF5C6FE}">
      <dsp:nvSpPr>
        <dsp:cNvPr id="0" name=""/>
        <dsp:cNvSpPr/>
      </dsp:nvSpPr>
      <dsp:spPr>
        <a:xfrm>
          <a:off x="4406683" y="618591"/>
          <a:ext cx="315164" cy="315468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4018A-26AF-4566-8127-D62355903781}">
      <dsp:nvSpPr>
        <dsp:cNvPr id="0" name=""/>
        <dsp:cNvSpPr/>
      </dsp:nvSpPr>
      <dsp:spPr>
        <a:xfrm>
          <a:off x="3468014" y="2569464"/>
          <a:ext cx="315164" cy="3154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7780BF-6503-41CB-98CA-855FDE3F921D}">
      <dsp:nvSpPr>
        <dsp:cNvPr id="0" name=""/>
        <dsp:cNvSpPr/>
      </dsp:nvSpPr>
      <dsp:spPr>
        <a:xfrm>
          <a:off x="1342596" y="519226"/>
          <a:ext cx="2689750" cy="2321510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300" kern="1200" dirty="0">
              <a:solidFill>
                <a:schemeClr val="accent1">
                  <a:lumMod val="75000"/>
                </a:schemeClr>
              </a:solidFill>
            </a:rPr>
            <a:t>Предшколска установа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300" kern="1200" dirty="0">
              <a:solidFill>
                <a:schemeClr val="accent1">
                  <a:lumMod val="75000"/>
                </a:schemeClr>
              </a:solidFill>
            </a:rPr>
            <a:t>Месне заједнице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300" kern="1200" dirty="0">
              <a:solidFill>
                <a:schemeClr val="accent1">
                  <a:lumMod val="75000"/>
                </a:schemeClr>
              </a:solidFill>
            </a:rPr>
            <a:t>Установе културе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300" kern="1200" dirty="0">
              <a:solidFill>
                <a:schemeClr val="accent1">
                  <a:lumMod val="75000"/>
                </a:schemeClr>
              </a:solidFill>
            </a:rPr>
            <a:t>Спортске установе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300" kern="1200">
              <a:solidFill>
                <a:schemeClr val="accent1">
                  <a:lumMod val="75000"/>
                </a:schemeClr>
              </a:solidFill>
            </a:rPr>
            <a:t>Туристичка организација</a:t>
          </a:r>
          <a:endParaRPr lang="sr-Cyrl-RS" sz="1300" kern="1200" dirty="0">
            <a:solidFill>
              <a:schemeClr val="accent1">
                <a:lumMod val="75000"/>
              </a:schemeClr>
            </a:solidFill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300" kern="120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x-none" sz="1300" kern="1200" dirty="0">
              <a:solidFill>
                <a:schemeClr val="accent1">
                  <a:lumMod val="75000"/>
                </a:schemeClr>
              </a:solidFill>
            </a:rPr>
            <a:t>Центар за развој</a:t>
          </a:r>
        </a:p>
      </dsp:txBody>
      <dsp:txXfrm>
        <a:off x="1736501" y="859203"/>
        <a:ext cx="1901940" cy="1641556"/>
      </dsp:txXfrm>
    </dsp:sp>
    <dsp:sp modelId="{D4397D2C-6DDE-4A42-9855-5F94ADD7F1F8}">
      <dsp:nvSpPr>
        <dsp:cNvPr id="0" name=""/>
        <dsp:cNvSpPr/>
      </dsp:nvSpPr>
      <dsp:spPr>
        <a:xfrm>
          <a:off x="4907452" y="632307"/>
          <a:ext cx="435261" cy="4352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66E64-01B7-46B5-8689-BB97E0438E53}">
      <dsp:nvSpPr>
        <dsp:cNvPr id="0" name=""/>
        <dsp:cNvSpPr/>
      </dsp:nvSpPr>
      <dsp:spPr>
        <a:xfrm>
          <a:off x="2041130" y="2941624"/>
          <a:ext cx="786819" cy="786841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54ECB-2B3F-4C89-9A19-2C63D69076BA}">
      <dsp:nvSpPr>
        <dsp:cNvPr id="0" name=""/>
        <dsp:cNvSpPr/>
      </dsp:nvSpPr>
      <dsp:spPr>
        <a:xfrm>
          <a:off x="7094726" y="0"/>
          <a:ext cx="1591107" cy="1590598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r-Cyrl-C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800" kern="1200"/>
            <a:t>Основне</a:t>
          </a:r>
          <a:r>
            <a:rPr lang="sr-Cyrl-CS" sz="1800" kern="1200" dirty="0"/>
            <a:t> и</a:t>
          </a:r>
          <a:endParaRPr lang="x-none" sz="18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CS" sz="1800" kern="1200" dirty="0"/>
            <a:t>с</a:t>
          </a:r>
          <a:r>
            <a:rPr lang="x-none" sz="1800" kern="1200"/>
            <a:t>редње </a:t>
          </a:r>
          <a:r>
            <a:rPr lang="x-none" sz="1800" kern="1200" dirty="0"/>
            <a:t>школе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7327738" y="232938"/>
        <a:ext cx="1125083" cy="1124722"/>
      </dsp:txXfrm>
    </dsp:sp>
    <dsp:sp modelId="{4ABBCF6F-E7DA-4CE7-A2F5-6DD06BFAA1FA}">
      <dsp:nvSpPr>
        <dsp:cNvPr id="0" name=""/>
        <dsp:cNvSpPr/>
      </dsp:nvSpPr>
      <dsp:spPr>
        <a:xfrm>
          <a:off x="6719830" y="1234439"/>
          <a:ext cx="435261" cy="435254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780608-C72B-40F2-A560-A83F55BD6ABF}">
      <dsp:nvSpPr>
        <dsp:cNvPr id="0" name=""/>
        <dsp:cNvSpPr/>
      </dsp:nvSpPr>
      <dsp:spPr>
        <a:xfrm>
          <a:off x="1741979" y="3877970"/>
          <a:ext cx="315164" cy="3154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35534-E508-479C-BE42-766976EE223C}">
      <dsp:nvSpPr>
        <dsp:cNvPr id="0" name=""/>
        <dsp:cNvSpPr/>
      </dsp:nvSpPr>
      <dsp:spPr>
        <a:xfrm>
          <a:off x="4884888" y="3429000"/>
          <a:ext cx="315164" cy="315468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0E871-4F9E-4C8A-AF8C-C89795B4A456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97C0F-AF32-484E-8DB4-9678FBA1D5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34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431371" y="2708393"/>
            <a:ext cx="6009492" cy="144121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en-US" altLang="ko-KR" sz="54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15646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967" y="3101623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40"/>
            <a:ext cx="12191987" cy="6855513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609601" y="189391"/>
            <a:ext cx="10972800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491" rtl="0" eaLnBrk="1" latinLnBrk="1" hangingPunct="1">
              <a:spcBef>
                <a:spcPct val="0"/>
              </a:spcBef>
              <a:buNone/>
              <a:defRPr lang="ko-KR" altLang="en-US" sz="3999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 hasCustomPrompt="1"/>
          </p:nvPr>
        </p:nvSpPr>
        <p:spPr>
          <a:xfrm>
            <a:off x="609601" y="1485235"/>
            <a:ext cx="10972800" cy="4823418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rgbClr val="17564E"/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dirty="0"/>
              <a:t>Replace with your own text.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518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6886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40"/>
            <a:ext cx="12191987" cy="6855513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6059990" y="4240028"/>
            <a:ext cx="5293278" cy="242858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4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199" kern="1200" baseline="0" dirty="0">
                <a:solidFill>
                  <a:srgbClr val="17564E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14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BD7C301-5EB7-7DA3-79B0-3AA19E9B47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370926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7">
            <a:extLst>
              <a:ext uri="{FF2B5EF4-FFF2-40B4-BE49-F238E27FC236}">
                <a16:creationId xmlns:a16="http://schemas.microsoft.com/office/drawing/2014/main" id="{F62D6043-1749-8C3B-82B6-C28197720E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097" y="655983"/>
            <a:ext cx="4929809" cy="5546035"/>
          </a:xfrm>
        </p:spPr>
        <p:txBody>
          <a:bodyPr/>
          <a:lstStyle/>
          <a:p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3523725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1F9F49FF-ACBD-CB93-6F6A-82D51BB887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6614" y="881858"/>
            <a:ext cx="5094287" cy="5094287"/>
          </a:xfrm>
          <a:prstGeom prst="ellipse">
            <a:avLst/>
          </a:prstGeom>
        </p:spPr>
        <p:txBody>
          <a:bodyPr/>
          <a:lstStyle/>
          <a:p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49468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146654" y="396066"/>
            <a:ext cx="6979827" cy="775373"/>
            <a:chOff x="146654" y="396066"/>
            <a:chExt cx="6979827" cy="775373"/>
          </a:xfrm>
        </p:grpSpPr>
        <p:grpSp>
          <p:nvGrpSpPr>
            <p:cNvPr id="11" name="组合 10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16" name="圆角矩形 15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146654" y="405332"/>
              <a:ext cx="972842" cy="4792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rPr>
                <a:t>01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239468" y="884566"/>
              <a:ext cx="5887013" cy="28687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rPr>
                <a:t>Company introduction and publicity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3328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46654" y="396066"/>
            <a:ext cx="972842" cy="515376"/>
            <a:chOff x="146654" y="396066"/>
            <a:chExt cx="972842" cy="515376"/>
          </a:xfrm>
        </p:grpSpPr>
        <p:grpSp>
          <p:nvGrpSpPr>
            <p:cNvPr id="8" name="组合 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16" name="圆角矩形 15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146654" y="405332"/>
              <a:ext cx="972842" cy="4792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rPr>
                <a:t>02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A4044232-5D85-1F4E-4294-B0CF43FD2687}"/>
              </a:ext>
            </a:extLst>
          </p:cNvPr>
          <p:cNvSpPr/>
          <p:nvPr userDrawn="1"/>
        </p:nvSpPr>
        <p:spPr>
          <a:xfrm>
            <a:off x="1239468" y="884566"/>
            <a:ext cx="5887013" cy="286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rPr>
              <a:t>Company introduction and publicity</a:t>
            </a:r>
          </a:p>
        </p:txBody>
      </p:sp>
    </p:spTree>
    <p:extLst>
      <p:ext uri="{BB962C8B-B14F-4D97-AF65-F5344CB8AC3E}">
        <p14:creationId xmlns:p14="http://schemas.microsoft.com/office/powerpoint/2010/main" val="1669055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46654" y="396066"/>
            <a:ext cx="972842" cy="515376"/>
            <a:chOff x="146654" y="396066"/>
            <a:chExt cx="972842" cy="515376"/>
          </a:xfrm>
        </p:grpSpPr>
        <p:grpSp>
          <p:nvGrpSpPr>
            <p:cNvPr id="8" name="组合 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16" name="圆角矩形 15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146654" y="405332"/>
              <a:ext cx="972842" cy="4792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rPr>
                <a:t>03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119E1897-B492-870E-06FA-B22CCCD6DA02}"/>
              </a:ext>
            </a:extLst>
          </p:cNvPr>
          <p:cNvSpPr/>
          <p:nvPr userDrawn="1"/>
        </p:nvSpPr>
        <p:spPr>
          <a:xfrm>
            <a:off x="1239468" y="884566"/>
            <a:ext cx="5887013" cy="286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rPr>
              <a:t>Company introduction and publicity</a:t>
            </a:r>
          </a:p>
        </p:txBody>
      </p:sp>
    </p:spTree>
    <p:extLst>
      <p:ext uri="{BB962C8B-B14F-4D97-AF65-F5344CB8AC3E}">
        <p14:creationId xmlns:p14="http://schemas.microsoft.com/office/powerpoint/2010/main" val="242908798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46654" y="396066"/>
            <a:ext cx="972842" cy="515376"/>
            <a:chOff x="146654" y="396066"/>
            <a:chExt cx="972842" cy="515376"/>
          </a:xfrm>
        </p:grpSpPr>
        <p:grpSp>
          <p:nvGrpSpPr>
            <p:cNvPr id="8" name="组合 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16" name="圆角矩形 15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146654" y="405332"/>
              <a:ext cx="972842" cy="4792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rPr>
                <a:t>04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8D8BD140-7C68-FDB9-93A2-CE6C8B7FBE03}"/>
              </a:ext>
            </a:extLst>
          </p:cNvPr>
          <p:cNvSpPr/>
          <p:nvPr userDrawn="1"/>
        </p:nvSpPr>
        <p:spPr>
          <a:xfrm>
            <a:off x="1239468" y="884566"/>
            <a:ext cx="5887013" cy="286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rPr>
              <a:t>Company introduction and publicity</a:t>
            </a:r>
          </a:p>
        </p:txBody>
      </p:sp>
    </p:spTree>
    <p:extLst>
      <p:ext uri="{BB962C8B-B14F-4D97-AF65-F5344CB8AC3E}">
        <p14:creationId xmlns:p14="http://schemas.microsoft.com/office/powerpoint/2010/main" val="805184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756383" y="1754786"/>
            <a:ext cx="5429250" cy="3390900"/>
          </a:xfrm>
          <a:custGeom>
            <a:avLst/>
            <a:gdLst>
              <a:gd name="connsiteX0" fmla="*/ 0 w 5429250"/>
              <a:gd name="connsiteY0" fmla="*/ 0 h 3390900"/>
              <a:gd name="connsiteX1" fmla="*/ 5429250 w 5429250"/>
              <a:gd name="connsiteY1" fmla="*/ 0 h 3390900"/>
              <a:gd name="connsiteX2" fmla="*/ 5429250 w 5429250"/>
              <a:gd name="connsiteY2" fmla="*/ 3390900 h 3390900"/>
              <a:gd name="connsiteX3" fmla="*/ 0 w 5429250"/>
              <a:gd name="connsiteY3" fmla="*/ 339090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0" h="3390900">
                <a:moveTo>
                  <a:pt x="0" y="0"/>
                </a:moveTo>
                <a:lnTo>
                  <a:pt x="5429250" y="0"/>
                </a:lnTo>
                <a:lnTo>
                  <a:pt x="5429250" y="3390900"/>
                </a:lnTo>
                <a:lnTo>
                  <a:pt x="0" y="3390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2279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756383" y="1754786"/>
            <a:ext cx="5429250" cy="3390900"/>
          </a:xfrm>
          <a:custGeom>
            <a:avLst/>
            <a:gdLst>
              <a:gd name="connsiteX0" fmla="*/ 0 w 5429250"/>
              <a:gd name="connsiteY0" fmla="*/ 0 h 3390900"/>
              <a:gd name="connsiteX1" fmla="*/ 5429250 w 5429250"/>
              <a:gd name="connsiteY1" fmla="*/ 0 h 3390900"/>
              <a:gd name="connsiteX2" fmla="*/ 5429250 w 5429250"/>
              <a:gd name="connsiteY2" fmla="*/ 3390900 h 3390900"/>
              <a:gd name="connsiteX3" fmla="*/ 0 w 5429250"/>
              <a:gd name="connsiteY3" fmla="*/ 339090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0" h="3390900">
                <a:moveTo>
                  <a:pt x="0" y="0"/>
                </a:moveTo>
                <a:lnTo>
                  <a:pt x="5429250" y="0"/>
                </a:lnTo>
                <a:lnTo>
                  <a:pt x="5429250" y="3390900"/>
                </a:lnTo>
                <a:lnTo>
                  <a:pt x="0" y="3390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6AFDA5D-14CC-3DFB-A8B4-126A410BB916}"/>
              </a:ext>
            </a:extLst>
          </p:cNvPr>
          <p:cNvSpPr txBox="1"/>
          <p:nvPr userDrawn="1"/>
        </p:nvSpPr>
        <p:spPr>
          <a:xfrm>
            <a:off x="209533" y="6336552"/>
            <a:ext cx="43204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下载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59348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429397"/>
            <a:ext cx="2844800" cy="292079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429397"/>
            <a:ext cx="3860800" cy="292079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429397"/>
            <a:ext cx="2844800" cy="292079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9345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55900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48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1B1D-8599-C045-A623-A97B7B784275}" type="datetimeFigureOut">
              <a:rPr lang="en-US" smtClean="0"/>
              <a:pPr/>
              <a:t>7/21/2025</a:t>
            </a:fld>
            <a:endParaRPr kumimoji="1" lang="x-none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1F9-B688-E742-BE10-A7B0A483EA11}" type="slidenum">
              <a:rPr lang="en-US" smtClean="0"/>
              <a:pPr/>
              <a:t>‹#›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290815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1B1D-8599-C045-A623-A97B7B784275}" type="datetimeFigureOut">
              <a:rPr lang="en-US" smtClean="0"/>
              <a:pPr/>
              <a:t>7/21/2025</a:t>
            </a:fld>
            <a:endParaRPr kumimoji="1" lang="x-none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1F9-B688-E742-BE10-A7B0A483EA11}" type="slidenum">
              <a:rPr lang="en-US" smtClean="0"/>
              <a:pPr/>
              <a:t>‹#›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146220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1B1D-8599-C045-A623-A97B7B784275}" type="datetimeFigureOut">
              <a:rPr lang="en-US" smtClean="0"/>
              <a:pPr/>
              <a:t>7/21/2025</a:t>
            </a:fld>
            <a:endParaRPr kumimoji="1" lang="x-none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1F9-B688-E742-BE10-A7B0A483EA11}" type="slidenum">
              <a:rPr lang="en-US" smtClean="0"/>
              <a:pPr/>
              <a:t>‹#›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1047639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1B1D-8599-C045-A623-A97B7B784275}" type="datetimeFigureOut">
              <a:rPr lang="en-US" smtClean="0"/>
              <a:pPr/>
              <a:t>7/21/2025</a:t>
            </a:fld>
            <a:endParaRPr kumimoji="1" lang="x-none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1F9-B688-E742-BE10-A7B0A483EA11}" type="slidenum">
              <a:rPr lang="en-US" smtClean="0"/>
              <a:pPr/>
              <a:t>‹#›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9248590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1B1D-8599-C045-A623-A97B7B784275}" type="datetimeFigureOut">
              <a:rPr lang="en-US" smtClean="0"/>
              <a:pPr/>
              <a:t>7/21/2025</a:t>
            </a:fld>
            <a:endParaRPr kumimoji="1" lang="x-none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1F9-B688-E742-BE10-A7B0A483EA11}" type="slidenum">
              <a:rPr lang="en-US" smtClean="0"/>
              <a:pPr/>
              <a:t>‹#›</a:t>
            </a:fld>
            <a:endParaRPr kumimoji="1"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51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1B1D-8599-C045-A623-A97B7B784275}" type="datetimeFigureOut">
              <a:rPr lang="en-US" smtClean="0"/>
              <a:pPr/>
              <a:t>7/21/2025</a:t>
            </a:fld>
            <a:endParaRPr kumimoji="1" lang="x-none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1F9-B688-E742-BE10-A7B0A483EA11}" type="slidenum">
              <a:rPr lang="en-US" smtClean="0"/>
              <a:pPr/>
              <a:t>‹#›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1571174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1B1D-8599-C045-A623-A97B7B784275}" type="datetimeFigureOut">
              <a:rPr lang="en-US" smtClean="0"/>
              <a:pPr/>
              <a:t>7/21/2025</a:t>
            </a:fld>
            <a:endParaRPr kumimoji="1" lang="x-none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1F9-B688-E742-BE10-A7B0A483EA11}" type="slidenum">
              <a:rPr lang="en-US" smtClean="0"/>
              <a:pPr/>
              <a:t>‹#›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28174471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1B1D-8599-C045-A623-A97B7B784275}" type="datetimeFigureOut">
              <a:rPr lang="en-US" smtClean="0"/>
              <a:pPr/>
              <a:t>7/21/2025</a:t>
            </a:fld>
            <a:endParaRPr kumimoji="1" lang="x-none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kumimoji="1" lang="x-none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1F9-B688-E742-BE10-A7B0A483EA11}" type="slidenum">
              <a:rPr lang="en-US" smtClean="0"/>
              <a:pPr/>
              <a:t>‹#›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178799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527382" y="1268760"/>
            <a:ext cx="11203367" cy="5097710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39349" y="71770"/>
            <a:ext cx="10214928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13000"/>
                    </a:prst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376773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AF21B1D-8599-C045-A623-A97B7B784275}" type="datetimeFigureOut">
              <a:rPr lang="en-US" smtClean="0"/>
              <a:pPr/>
              <a:t>7/21/2025</a:t>
            </a:fld>
            <a:endParaRPr kumimoji="1" lang="x-none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kumimoji="1" lang="x-none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1F9-B688-E742-BE10-A7B0A483EA11}" type="slidenum">
              <a:rPr lang="en-US" smtClean="0"/>
              <a:pPr/>
              <a:t>‹#›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1610486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1B1D-8599-C045-A623-A97B7B784275}" type="datetimeFigureOut">
              <a:rPr lang="en-US" smtClean="0"/>
              <a:pPr/>
              <a:t>7/21/2025</a:t>
            </a:fld>
            <a:endParaRPr kumimoji="1" lang="x-non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1F9-B688-E742-BE10-A7B0A483EA11}" type="slidenum">
              <a:rPr lang="en-US" smtClean="0"/>
              <a:pPr/>
              <a:t>‹#›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9359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1B1D-8599-C045-A623-A97B7B784275}" type="datetimeFigureOut">
              <a:rPr lang="en-US" smtClean="0"/>
              <a:pPr/>
              <a:t>7/21/2025</a:t>
            </a:fld>
            <a:endParaRPr kumimoji="1" lang="x-non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1F9-B688-E742-BE10-A7B0A483EA11}" type="slidenum">
              <a:rPr lang="en-US" smtClean="0"/>
              <a:pPr/>
              <a:t>‹#›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710595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18B0BB7E-A48F-EFB1-2B06-D58EA51E35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1801" y="3835399"/>
            <a:ext cx="5410199" cy="302260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kumimoji="1" lang="x-none" altLang="en-US"/>
          </a:p>
        </p:txBody>
      </p:sp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167D55D1-0660-8908-85E9-BD0CF39B5B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47355" y="609600"/>
            <a:ext cx="3958016" cy="26714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3268319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7">
            <a:extLst>
              <a:ext uri="{FF2B5EF4-FFF2-40B4-BE49-F238E27FC236}">
                <a16:creationId xmlns:a16="http://schemas.microsoft.com/office/drawing/2014/main" id="{66AAC387-B066-036C-99B5-C9DF7F03BD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756" y="1006475"/>
            <a:ext cx="9996488" cy="4845050"/>
          </a:xfrm>
        </p:spPr>
        <p:txBody>
          <a:bodyPr/>
          <a:lstStyle/>
          <a:p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539932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43F118F1-C380-FB23-5785-44627A920D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0305" y="937553"/>
            <a:ext cx="4984376" cy="4982894"/>
          </a:xfrm>
          <a:prstGeom prst="rect">
            <a:avLst/>
          </a:prstGeom>
        </p:spPr>
        <p:txBody>
          <a:bodyPr/>
          <a:lstStyle/>
          <a:p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2584490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935C1333-6402-B0C5-83C1-8681BFF0F2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349620"/>
            <a:ext cx="4558814" cy="1748120"/>
          </a:xfrm>
          <a:custGeom>
            <a:avLst/>
            <a:gdLst>
              <a:gd name="connsiteX0" fmla="*/ 3684494 w 4558814"/>
              <a:gd name="connsiteY0" fmla="*/ 0 h 1748120"/>
              <a:gd name="connsiteX1" fmla="*/ 4558814 w 4558814"/>
              <a:gd name="connsiteY1" fmla="*/ 874060 h 1748120"/>
              <a:gd name="connsiteX2" fmla="*/ 3684494 w 4558814"/>
              <a:gd name="connsiteY2" fmla="*/ 1748120 h 1748120"/>
              <a:gd name="connsiteX3" fmla="*/ 0 w 4558814"/>
              <a:gd name="connsiteY3" fmla="*/ 1748120 h 1748120"/>
              <a:gd name="connsiteX4" fmla="*/ 0 w 4558814"/>
              <a:gd name="connsiteY4" fmla="*/ 1 h 1748120"/>
              <a:gd name="connsiteX5" fmla="*/ 3684475 w 4558814"/>
              <a:gd name="connsiteY5" fmla="*/ 1 h 174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8814" h="1748120">
                <a:moveTo>
                  <a:pt x="3684494" y="0"/>
                </a:moveTo>
                <a:cubicBezTo>
                  <a:pt x="4167368" y="0"/>
                  <a:pt x="4558814" y="391330"/>
                  <a:pt x="4558814" y="874060"/>
                </a:cubicBezTo>
                <a:cubicBezTo>
                  <a:pt x="4558814" y="1356790"/>
                  <a:pt x="4167368" y="1748120"/>
                  <a:pt x="3684494" y="1748120"/>
                </a:cubicBezTo>
                <a:lnTo>
                  <a:pt x="0" y="1748120"/>
                </a:lnTo>
                <a:lnTo>
                  <a:pt x="0" y="1"/>
                </a:lnTo>
                <a:lnTo>
                  <a:pt x="3684475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x-none" altLang="en-US"/>
          </a:p>
        </p:txBody>
      </p:sp>
      <p:sp>
        <p:nvSpPr>
          <p:cNvPr id="2" name="텍스트 개체 틀 2">
            <a:extLst>
              <a:ext uri="{FF2B5EF4-FFF2-40B4-BE49-F238E27FC236}">
                <a16:creationId xmlns:a16="http://schemas.microsoft.com/office/drawing/2014/main" id="{6832F16C-AC3D-3A1C-B1F6-985C6216E3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26" y="3619501"/>
            <a:ext cx="11151548" cy="280234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4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2CD081D-380B-678C-68C1-0131BE3E84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226" y="2495051"/>
            <a:ext cx="11151548" cy="10291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4400" b="1" i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863575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D3A52584-E74E-71F2-112B-6161310238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32258" y="524350"/>
            <a:ext cx="2214283" cy="2213625"/>
          </a:xfrm>
          <a:prstGeom prst="ellipse">
            <a:avLst/>
          </a:prstGeom>
        </p:spPr>
        <p:txBody>
          <a:bodyPr/>
          <a:lstStyle/>
          <a:p>
            <a:endParaRPr kumimoji="1" lang="x-none" altLang="en-US"/>
          </a:p>
        </p:txBody>
      </p:sp>
      <p:sp>
        <p:nvSpPr>
          <p:cNvPr id="2" name="텍스트 개체 틀 2">
            <a:extLst>
              <a:ext uri="{FF2B5EF4-FFF2-40B4-BE49-F238E27FC236}">
                <a16:creationId xmlns:a16="http://schemas.microsoft.com/office/drawing/2014/main" id="{F463A961-1904-9492-46AD-B7FF5BC5F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26" y="2181225"/>
            <a:ext cx="8285107" cy="402484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4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ADC8A6-590B-8D8D-90C3-7DCCF5E451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226" y="524350"/>
            <a:ext cx="8285107" cy="161501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4400" b="1" i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439445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7">
            <a:extLst>
              <a:ext uri="{FF2B5EF4-FFF2-40B4-BE49-F238E27FC236}">
                <a16:creationId xmlns:a16="http://schemas.microsoft.com/office/drawing/2014/main" id="{9C46C752-B03B-9D63-F8C8-1A3E73B6AD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006475"/>
            <a:ext cx="4998244" cy="4845050"/>
          </a:xfrm>
        </p:spPr>
        <p:txBody>
          <a:bodyPr/>
          <a:lstStyle/>
          <a:p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2042876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0302-2BDD-44BB-B5B0-44B60E830906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BB47-6FCE-4548-9AED-36895C67E88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943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500835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500835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500835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527382" y="1268760"/>
            <a:ext cx="11203367" cy="5097710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239349" y="71770"/>
            <a:ext cx="10214928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13000"/>
                    </a:prst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6428257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2747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962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655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7943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073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1885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27054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285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6268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038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2569532" y="2816932"/>
            <a:ext cx="7052936" cy="122413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327637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02502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0331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6054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38109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323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43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239349" y="2060848"/>
            <a:ext cx="5856651" cy="201622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377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400" kern="1200" baseline="0" dirty="0">
                <a:gradFill>
                  <a:gsLst>
                    <a:gs pos="43750">
                      <a:schemeClr val="tx1">
                        <a:lumMod val="75000"/>
                        <a:lumOff val="25000"/>
                      </a:schemeClr>
                    </a:gs>
                    <a:gs pos="525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285993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71141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01423" y="74298"/>
            <a:ext cx="10874240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45A4D4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304801" y="1075268"/>
            <a:ext cx="11509880" cy="4861277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48977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500836"/>
            <a:ext cx="2844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500836"/>
            <a:ext cx="3860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500836"/>
            <a:ext cx="2844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1501423" y="74298"/>
            <a:ext cx="10874240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45A4D4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304801" y="1075268"/>
            <a:ext cx="11509880" cy="4861277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75264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5903978" y="620688"/>
            <a:ext cx="5588111" cy="237626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14377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3298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6"/>
            <a:ext cx="109728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429397"/>
            <a:ext cx="28448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429397"/>
            <a:ext cx="38608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429397"/>
            <a:ext cx="28448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263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4031" r:id="rId7"/>
  </p:sldLayoutIdLst>
  <p:txStyles>
    <p:titleStyle>
      <a:lvl1pPr algn="l" defTabSz="914400" rtl="0" eaLnBrk="1" latinLnBrk="1" hangingPunct="1">
        <a:spcBef>
          <a:spcPct val="0"/>
        </a:spcBef>
        <a:buNone/>
        <a:defRPr lang="ko-KR" altLang="en-US" sz="35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2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lang="ko-KR" altLang="en-US" sz="18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3946" r:id="rId12"/>
    <p:sldLayoutId id="2147483947" r:id="rId13"/>
    <p:sldLayoutId id="2147483736" r:id="rId14"/>
    <p:sldLayoutId id="2147483737" r:id="rId15"/>
    <p:sldLayoutId id="2147483738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9" r:id="rId23"/>
    <p:sldLayoutId id="2147483721" r:id="rId24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770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  <p:sldLayoutId id="2147484004" r:id="rId13"/>
    <p:sldLayoutId id="2147484006" r:id="rId14"/>
    <p:sldLayoutId id="2147484007" r:id="rId15"/>
    <p:sldLayoutId id="2147484008" r:id="rId16"/>
    <p:sldLayoutId id="214748400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2025-07-21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4862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  <p:sldLayoutId id="2147484311" r:id="rId13"/>
    <p:sldLayoutId id="2147484312" r:id="rId14"/>
    <p:sldLayoutId id="2147484313" r:id="rId15"/>
    <p:sldLayoutId id="2147484314" r:id="rId16"/>
    <p:sldLayoutId id="2147484315" r:id="rId17"/>
    <p:sldLayoutId id="2147483935" r:id="rId18"/>
    <p:sldLayoutId id="2147483937" r:id="rId19"/>
    <p:sldLayoutId id="2147483938" r:id="rId20"/>
    <p:sldLayoutId id="2147483939" r:id="rId21"/>
    <p:sldLayoutId id="2147483940" r:id="rId2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98900-A89B-4E0C-9785-57AFD8D9F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685800"/>
            <a:ext cx="6475412" cy="178845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ГРАЂАНСКИ ВОДИЧ КРОЗ БУЏЕТ</a:t>
            </a:r>
            <a:r>
              <a:rPr kumimoji="0" lang="sr-Cyrl-R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ГРАДА ВРАЊА </a:t>
            </a:r>
          </a:p>
          <a:p>
            <a:pPr marL="0" indent="0" algn="ctr">
              <a:buNone/>
            </a:pPr>
            <a:r>
              <a:rPr kumimoji="0" lang="sr-Cyrl-R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ЗА 2025.ГОДИНУ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endParaRPr lang="en-US" dirty="0"/>
          </a:p>
        </p:txBody>
      </p:sp>
      <p:pic>
        <p:nvPicPr>
          <p:cNvPr id="6" name="Picture 5" descr="вр.png">
            <a:extLst>
              <a:ext uri="{FF2B5EF4-FFF2-40B4-BE49-F238E27FC236}">
                <a16:creationId xmlns:a16="http://schemas.microsoft.com/office/drawing/2014/main" id="{BF5CAA55-AFEA-4A65-8736-81DA1164C3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447" y="441699"/>
            <a:ext cx="1828888" cy="2032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35F-79E5-4BEE-B7D8-0C2748B3D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0" y="2402540"/>
            <a:ext cx="3944471" cy="33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32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>
            <a:extLst>
              <a:ext uri="{FF2B5EF4-FFF2-40B4-BE49-F238E27FC236}">
                <a16:creationId xmlns:a16="http://schemas.microsoft.com/office/drawing/2014/main" id="{2087F524-F83E-D344-DE4F-5F81D8166DAC}"/>
              </a:ext>
            </a:extLst>
          </p:cNvPr>
          <p:cNvGrpSpPr/>
          <p:nvPr/>
        </p:nvGrpSpPr>
        <p:grpSpPr>
          <a:xfrm rot="10800000">
            <a:off x="6096000" y="4282226"/>
            <a:ext cx="1544045" cy="1544042"/>
            <a:chOff x="6944817" y="5345555"/>
            <a:chExt cx="621039" cy="621038"/>
          </a:xfrm>
        </p:grpSpPr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D51078E5-1EDA-4AEB-AF4E-78E9C74D2EF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44817" y="5345555"/>
              <a:ext cx="621038" cy="621038"/>
            </a:xfrm>
            <a:custGeom>
              <a:avLst/>
              <a:gdLst>
                <a:gd name="T0" fmla="*/ 0 w 1272"/>
                <a:gd name="T1" fmla="*/ 0 h 1272"/>
                <a:gd name="T2" fmla="*/ 0 w 1272"/>
                <a:gd name="T3" fmla="*/ 281 h 1272"/>
                <a:gd name="T4" fmla="*/ 991 w 1272"/>
                <a:gd name="T5" fmla="*/ 1272 h 1272"/>
                <a:gd name="T6" fmla="*/ 1272 w 1272"/>
                <a:gd name="T7" fmla="*/ 1272 h 1272"/>
                <a:gd name="T8" fmla="*/ 0 w 1272"/>
                <a:gd name="T9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2" h="1272">
                  <a:moveTo>
                    <a:pt x="0" y="0"/>
                  </a:moveTo>
                  <a:lnTo>
                    <a:pt x="0" y="281"/>
                  </a:lnTo>
                  <a:cubicBezTo>
                    <a:pt x="547" y="281"/>
                    <a:pt x="991" y="725"/>
                    <a:pt x="991" y="1272"/>
                  </a:cubicBezTo>
                  <a:lnTo>
                    <a:pt x="1272" y="1272"/>
                  </a:lnTo>
                  <a:cubicBezTo>
                    <a:pt x="1272" y="570"/>
                    <a:pt x="70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E66AB000-CDBB-866F-0D3B-B0AF7712A0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81950" y="5345555"/>
              <a:ext cx="483906" cy="483906"/>
            </a:xfrm>
            <a:custGeom>
              <a:avLst/>
              <a:gdLst>
                <a:gd name="T0" fmla="*/ 0 w 991"/>
                <a:gd name="T1" fmla="*/ 0 h 991"/>
                <a:gd name="T2" fmla="*/ 0 w 991"/>
                <a:gd name="T3" fmla="*/ 329 h 991"/>
                <a:gd name="T4" fmla="*/ 662 w 991"/>
                <a:gd name="T5" fmla="*/ 991 h 991"/>
                <a:gd name="T6" fmla="*/ 991 w 991"/>
                <a:gd name="T7" fmla="*/ 991 h 991"/>
                <a:gd name="T8" fmla="*/ 0 w 991"/>
                <a:gd name="T9" fmla="*/ 0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1" h="991">
                  <a:moveTo>
                    <a:pt x="0" y="0"/>
                  </a:moveTo>
                  <a:lnTo>
                    <a:pt x="0" y="329"/>
                  </a:lnTo>
                  <a:cubicBezTo>
                    <a:pt x="365" y="329"/>
                    <a:pt x="662" y="626"/>
                    <a:pt x="662" y="991"/>
                  </a:cubicBezTo>
                  <a:lnTo>
                    <a:pt x="991" y="991"/>
                  </a:lnTo>
                  <a:cubicBezTo>
                    <a:pt x="991" y="444"/>
                    <a:pt x="547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63DA0735-3C2F-D8DA-D444-ABA42C445B81}"/>
              </a:ext>
            </a:extLst>
          </p:cNvPr>
          <p:cNvGrpSpPr/>
          <p:nvPr/>
        </p:nvGrpSpPr>
        <p:grpSpPr>
          <a:xfrm>
            <a:off x="9076266" y="2"/>
            <a:ext cx="3115733" cy="3128346"/>
            <a:chOff x="9076266" y="2"/>
            <a:chExt cx="3115733" cy="3128346"/>
          </a:xfrm>
        </p:grpSpPr>
        <p:sp>
          <p:nvSpPr>
            <p:cNvPr id="15" name="Freeform 307">
              <a:extLst>
                <a:ext uri="{FF2B5EF4-FFF2-40B4-BE49-F238E27FC236}">
                  <a16:creationId xmlns:a16="http://schemas.microsoft.com/office/drawing/2014/main" id="{4C9B86D3-887C-7491-2C17-E5662201156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076266" y="12616"/>
              <a:ext cx="3115731" cy="3115732"/>
            </a:xfrm>
            <a:custGeom>
              <a:avLst/>
              <a:gdLst>
                <a:gd name="T0" fmla="*/ 0 w 2407"/>
                <a:gd name="T1" fmla="*/ 2406 h 2406"/>
                <a:gd name="T2" fmla="*/ 2407 w 2407"/>
                <a:gd name="T3" fmla="*/ 0 h 2406"/>
                <a:gd name="T4" fmla="*/ 0 w 2407"/>
                <a:gd name="T5" fmla="*/ 0 h 2406"/>
                <a:gd name="T6" fmla="*/ 0 w 2407"/>
                <a:gd name="T7" fmla="*/ 2406 h 2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7" h="2406">
                  <a:moveTo>
                    <a:pt x="0" y="2406"/>
                  </a:moveTo>
                  <a:cubicBezTo>
                    <a:pt x="1329" y="2406"/>
                    <a:pt x="2407" y="1329"/>
                    <a:pt x="2407" y="0"/>
                  </a:cubicBezTo>
                  <a:lnTo>
                    <a:pt x="0" y="0"/>
                  </a:lnTo>
                  <a:lnTo>
                    <a:pt x="0" y="24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  <p:sp>
          <p:nvSpPr>
            <p:cNvPr id="16" name="Freeform 307">
              <a:extLst>
                <a:ext uri="{FF2B5EF4-FFF2-40B4-BE49-F238E27FC236}">
                  <a16:creationId xmlns:a16="http://schemas.microsoft.com/office/drawing/2014/main" id="{6C847271-F9AE-E97A-1E10-072C692A86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298663" y="2"/>
              <a:ext cx="1893336" cy="1893336"/>
            </a:xfrm>
            <a:custGeom>
              <a:avLst/>
              <a:gdLst>
                <a:gd name="T0" fmla="*/ 0 w 2407"/>
                <a:gd name="T1" fmla="*/ 2406 h 2406"/>
                <a:gd name="T2" fmla="*/ 2407 w 2407"/>
                <a:gd name="T3" fmla="*/ 0 h 2406"/>
                <a:gd name="T4" fmla="*/ 0 w 2407"/>
                <a:gd name="T5" fmla="*/ 0 h 2406"/>
                <a:gd name="T6" fmla="*/ 0 w 2407"/>
                <a:gd name="T7" fmla="*/ 2406 h 2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7" h="2406">
                  <a:moveTo>
                    <a:pt x="0" y="2406"/>
                  </a:moveTo>
                  <a:cubicBezTo>
                    <a:pt x="1329" y="2406"/>
                    <a:pt x="2407" y="1329"/>
                    <a:pt x="2407" y="0"/>
                  </a:cubicBezTo>
                  <a:lnTo>
                    <a:pt x="0" y="0"/>
                  </a:lnTo>
                  <a:lnTo>
                    <a:pt x="0" y="240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DC0F3139-A083-6EE8-AE1F-44B3725F310E}"/>
              </a:ext>
            </a:extLst>
          </p:cNvPr>
          <p:cNvGrpSpPr/>
          <p:nvPr/>
        </p:nvGrpSpPr>
        <p:grpSpPr>
          <a:xfrm rot="5400000">
            <a:off x="11467113" y="493759"/>
            <a:ext cx="678599" cy="227223"/>
            <a:chOff x="3454137" y="1190910"/>
            <a:chExt cx="825632" cy="276456"/>
          </a:xfrm>
          <a:solidFill>
            <a:schemeClr val="bg1"/>
          </a:solidFill>
        </p:grpSpPr>
        <p:sp>
          <p:nvSpPr>
            <p:cNvPr id="26" name="Oval 85">
              <a:extLst>
                <a:ext uri="{FF2B5EF4-FFF2-40B4-BE49-F238E27FC236}">
                  <a16:creationId xmlns:a16="http://schemas.microsoft.com/office/drawing/2014/main" id="{70D4D42E-FE86-81CA-0FDE-013B2A4CB5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56005" y="1372101"/>
              <a:ext cx="93399" cy="9713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  <p:sp>
          <p:nvSpPr>
            <p:cNvPr id="27" name="Oval 86">
              <a:extLst>
                <a:ext uri="{FF2B5EF4-FFF2-40B4-BE49-F238E27FC236}">
                  <a16:creationId xmlns:a16="http://schemas.microsoft.com/office/drawing/2014/main" id="{684AB4EB-1224-8A4B-3D9D-7C41A4CA51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54137" y="1190910"/>
              <a:ext cx="97132" cy="9713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  <p:sp>
          <p:nvSpPr>
            <p:cNvPr id="28" name="Oval 90">
              <a:extLst>
                <a:ext uri="{FF2B5EF4-FFF2-40B4-BE49-F238E27FC236}">
                  <a16:creationId xmlns:a16="http://schemas.microsoft.com/office/drawing/2014/main" id="{5120E090-E0F3-72A2-9D43-6773CCDCE0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39062" y="1372101"/>
              <a:ext cx="93399" cy="9713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  <p:sp>
          <p:nvSpPr>
            <p:cNvPr id="29" name="Oval 91">
              <a:extLst>
                <a:ext uri="{FF2B5EF4-FFF2-40B4-BE49-F238E27FC236}">
                  <a16:creationId xmlns:a16="http://schemas.microsoft.com/office/drawing/2014/main" id="{7671C70B-6F6E-FF85-C2F5-2A53D970F1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37193" y="1190910"/>
              <a:ext cx="97132" cy="9713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  <p:sp>
          <p:nvSpPr>
            <p:cNvPr id="30" name="Oval 95">
              <a:extLst>
                <a:ext uri="{FF2B5EF4-FFF2-40B4-BE49-F238E27FC236}">
                  <a16:creationId xmlns:a16="http://schemas.microsoft.com/office/drawing/2014/main" id="{809FF726-63AB-950A-EF08-CDB50115DE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822123" y="1372101"/>
              <a:ext cx="93399" cy="9713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  <p:sp>
          <p:nvSpPr>
            <p:cNvPr id="31" name="Oval 96">
              <a:extLst>
                <a:ext uri="{FF2B5EF4-FFF2-40B4-BE49-F238E27FC236}">
                  <a16:creationId xmlns:a16="http://schemas.microsoft.com/office/drawing/2014/main" id="{43625E26-5429-4EE4-78F0-D566869CD8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820254" y="1190910"/>
              <a:ext cx="97132" cy="9713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  <p:sp>
          <p:nvSpPr>
            <p:cNvPr id="32" name="Oval 100">
              <a:extLst>
                <a:ext uri="{FF2B5EF4-FFF2-40B4-BE49-F238E27FC236}">
                  <a16:creationId xmlns:a16="http://schemas.microsoft.com/office/drawing/2014/main" id="{D848B380-8217-E8BE-69E1-C7D8234E6A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05179" y="1372101"/>
              <a:ext cx="93399" cy="9713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  <p:sp>
          <p:nvSpPr>
            <p:cNvPr id="33" name="Oval 101">
              <a:extLst>
                <a:ext uri="{FF2B5EF4-FFF2-40B4-BE49-F238E27FC236}">
                  <a16:creationId xmlns:a16="http://schemas.microsoft.com/office/drawing/2014/main" id="{7BB2698E-90C6-84F4-3DDF-EAF56CFEB1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03311" y="1190910"/>
              <a:ext cx="97132" cy="9713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  <p:sp>
          <p:nvSpPr>
            <p:cNvPr id="34" name="Oval 105">
              <a:extLst>
                <a:ext uri="{FF2B5EF4-FFF2-40B4-BE49-F238E27FC236}">
                  <a16:creationId xmlns:a16="http://schemas.microsoft.com/office/drawing/2014/main" id="{4DBDDDE6-FD6D-78E5-D253-A7AEAA5E8F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6369" y="1373966"/>
              <a:ext cx="93399" cy="93399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  <p:sp>
          <p:nvSpPr>
            <p:cNvPr id="35" name="Oval 106">
              <a:extLst>
                <a:ext uri="{FF2B5EF4-FFF2-40B4-BE49-F238E27FC236}">
                  <a16:creationId xmlns:a16="http://schemas.microsoft.com/office/drawing/2014/main" id="{691CC30C-F438-B3C4-FFA0-E62897A069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4504" y="1192778"/>
              <a:ext cx="97132" cy="93399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맑은 고딕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2F60613-6744-FE1A-377A-F2BAB3D26205}"/>
              </a:ext>
            </a:extLst>
          </p:cNvPr>
          <p:cNvSpPr txBox="1"/>
          <p:nvPr/>
        </p:nvSpPr>
        <p:spPr>
          <a:xfrm>
            <a:off x="984170" y="1530066"/>
            <a:ext cx="4946551" cy="498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x-none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пројекат </a:t>
            </a:r>
            <a:r>
              <a:rPr kumimoji="1" lang="sr-Latn-RS" altLang="x-non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kumimoji="1" lang="ru-RU" altLang="x-none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Оснивање омладинског центра</a:t>
            </a:r>
            <a:r>
              <a:rPr kumimoji="1" lang="sr-Latn-RS" altLang="x-none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kumimoji="1" lang="ru-RU" altLang="x-none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планирано је </a:t>
            </a:r>
            <a:r>
              <a:rPr kumimoji="1" lang="sr-Cyrl-RS" altLang="x-none" sz="1600" b="1" i="1" dirty="0">
                <a:solidFill>
                  <a:srgbClr val="252F9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</a:t>
            </a:r>
            <a:r>
              <a:rPr kumimoji="1" lang="sr-Cyrl-RS" altLang="x-none" b="1" i="1" u="none" strike="noStrike" kern="1200" cap="none" spc="0" normalizeH="0" baseline="0" noProof="0" dirty="0">
                <a:ln>
                  <a:noFill/>
                </a:ln>
                <a:solidFill>
                  <a:srgbClr val="252F9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.000.000,00 динара. </a:t>
            </a:r>
            <a:r>
              <a:rPr kumimoji="1" lang="sr-Cyrl-RS" altLang="x-none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Министарство туризма и омл</a:t>
            </a:r>
            <a:r>
              <a:rPr kumimoji="1" lang="sr-Latn-RS" altLang="x-none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1" lang="sr-Cyrl-RS" altLang="x-none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дине издвојило је 34.000.000,00 динара, а Град Врање 5.000.000,00 динара.</a:t>
            </a:r>
            <a:r>
              <a:rPr kumimoji="1" lang="sr-Cyrl-RS" altLang="x-none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sr-Cyrl-RS" altLang="x-none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Омладински центар биће смештен у садашњем Дому културе у Врању. Ради се о инвестицији на простору површине 1.019 квадратних метара. У оквиру Омладинског центра спроводиће се активности за младе укључујући радионице, едукације, учење страних језика, организације омладинских акција и друго.</a:t>
            </a:r>
            <a:endParaRPr kumimoji="1" lang="en-US" altLang="x-none" sz="16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Grad Vranje dobija omladinski centar, Vladičin Han omladinski klub - TV  INFO PULS VRANJE">
            <a:extLst>
              <a:ext uri="{FF2B5EF4-FFF2-40B4-BE49-F238E27FC236}">
                <a16:creationId xmlns:a16="http://schemas.microsoft.com/office/drawing/2014/main" id="{0D0D75C9-1545-41CB-9ADF-9694551F4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062" y="719445"/>
            <a:ext cx="3764011" cy="31157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poznajte se sa prostorom Omladinskog centra OPENS! ⁣🌈 ⁣ Omladinski centar  OPENS površine je od oko 950m² i nalazi se na Bulevaru despota Stefana 5, u  tzv. Kineskoj četvrti⁣ 👇👇👇 ⁣ Grad">
            <a:extLst>
              <a:ext uri="{FF2B5EF4-FFF2-40B4-BE49-F238E27FC236}">
                <a16:creationId xmlns:a16="http://schemas.microsoft.com/office/drawing/2014/main" id="{59DB4784-FE53-4646-A213-A94F5B0C1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621" y="4282226"/>
            <a:ext cx="3341804" cy="1974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2C7DEA-E6B0-4BDA-8FB0-3889D01355B7}"/>
              </a:ext>
            </a:extLst>
          </p:cNvPr>
          <p:cNvSpPr txBox="1"/>
          <p:nvPr/>
        </p:nvSpPr>
        <p:spPr>
          <a:xfrm>
            <a:off x="1261898" y="719445"/>
            <a:ext cx="425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Оснивање Омладинског центра</a:t>
            </a:r>
            <a:endParaRPr lang="en-US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D33EBD-C6F9-482D-BC3A-5BA414D68DE4}"/>
              </a:ext>
            </a:extLst>
          </p:cNvPr>
          <p:cNvSpPr txBox="1"/>
          <p:nvPr/>
        </p:nvSpPr>
        <p:spPr>
          <a:xfrm>
            <a:off x="2187388" y="475129"/>
            <a:ext cx="606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Јавна расправа о буџету</a:t>
            </a:r>
            <a:endParaRPr lang="en-US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3089D-6985-4252-B5B5-109489E401F8}"/>
              </a:ext>
            </a:extLst>
          </p:cNvPr>
          <p:cNvSpPr txBox="1"/>
          <p:nvPr/>
        </p:nvSpPr>
        <p:spPr>
          <a:xfrm>
            <a:off x="690282" y="1604682"/>
            <a:ext cx="67145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Јавна расправа о Нацрту Одлуке о буџету града Врања одржана је 14.11.2024.године у сали Скупштине града Врања, са почетком у 11:00 часова. Састанку је присуствовало 30 представника различитих органа и организација, као и представника месних заједница на територији града.</a:t>
            </a:r>
          </a:p>
          <a:p>
            <a:pPr algn="just"/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Присутнима су подељени Упитници/Анкетни листићи под називом „У сусрет буџету за 2025. годину!“ где је било места за идеју – нови пројекат који би грађани желели да се реализује у граду.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Hombre hablando por megáfono | Vector Premium">
            <a:extLst>
              <a:ext uri="{FF2B5EF4-FFF2-40B4-BE49-F238E27FC236}">
                <a16:creationId xmlns:a16="http://schemas.microsoft.com/office/drawing/2014/main" id="{07E4A03F-718C-4AB4-9F92-9F8E722D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58" y="4262804"/>
            <a:ext cx="3716431" cy="23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ector Niña Linda Habla En Megáfono Ilustraciones svg, vectoriales, clip  art vectorizado libre de derechos. Image 98674954">
            <a:extLst>
              <a:ext uri="{FF2B5EF4-FFF2-40B4-BE49-F238E27FC236}">
                <a16:creationId xmlns:a16="http://schemas.microsoft.com/office/drawing/2014/main" id="{4FDB9955-31F0-4DCD-B75A-10D17682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15" y="772732"/>
            <a:ext cx="3720353" cy="23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Javna rasprava na temu “Nacrt odluke o izmjeni i dopuni Poslovnika o radu  Općinskog vijeća Zavidovići” – Grad Zavidovići">
            <a:extLst>
              <a:ext uri="{FF2B5EF4-FFF2-40B4-BE49-F238E27FC236}">
                <a16:creationId xmlns:a16="http://schemas.microsoft.com/office/drawing/2014/main" id="{4EAEF599-EEA4-4A0E-A6E6-CB739DC91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58" y="3776943"/>
            <a:ext cx="4096869" cy="28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35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ED736E-5B82-4AEC-8403-47F44EAFE08A}"/>
              </a:ext>
            </a:extLst>
          </p:cNvPr>
          <p:cNvSpPr txBox="1"/>
          <p:nvPr/>
        </p:nvSpPr>
        <p:spPr>
          <a:xfrm>
            <a:off x="1013011" y="384594"/>
            <a:ext cx="8211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Анкетни листић</a:t>
            </a:r>
            <a:endParaRPr lang="sr-Latn-RS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r-Latn-R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sr-Cyrl-R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сусрет буџету за 2025. годину!“</a:t>
            </a:r>
            <a:endParaRPr lang="en-US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71E52-2D2C-4D19-BFEF-676F74971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170" y="1129537"/>
            <a:ext cx="5558604" cy="5227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8591F-B8F8-4B40-BC4C-9B39600FC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186" y="1482310"/>
            <a:ext cx="5558604" cy="52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44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F612C5-45E9-4B62-A128-A394B716F1DB}"/>
              </a:ext>
            </a:extLst>
          </p:cNvPr>
          <p:cNvSpPr txBox="1"/>
          <p:nvPr/>
        </p:nvSpPr>
        <p:spPr>
          <a:xfrm>
            <a:off x="1317810" y="528918"/>
            <a:ext cx="901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току јавне расправе достављене су иницијативе, сугестије и предлози заинтересованих грађана и то: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B86A2-DADE-428F-8DF5-B6A1F20B1068}"/>
              </a:ext>
            </a:extLst>
          </p:cNvPr>
          <p:cNvSpPr txBox="1"/>
          <p:nvPr/>
        </p:nvSpPr>
        <p:spPr>
          <a:xfrm>
            <a:off x="1084729" y="1649506"/>
            <a:ext cx="8794377" cy="4247317"/>
          </a:xfrm>
          <a:prstGeom prst="rect">
            <a:avLst/>
          </a:prstGeom>
          <a:solidFill>
            <a:srgbClr val="4EADE7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Завршетак радова на канализационој мрежи у селу Златокоп и Југ Богдановој улици;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Проблем непостојања градског водовода и могућност асфалтирања пута у дужини од 250м – Хаџи Томина улица;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Слаб притисак воде према селу Дулан и недостатак средстава за одржавање Дома културе у том селу;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Председник месне заједнице села Давидовац изнео је проблем школе у том селу која је у лошем стању, као и проблем кружног тока који је ископан, али још увек није асфалтиран;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Чишћење локалних сеоских путева – растиња поред пута у селу Пољаница;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Реализација пројекта„Перспективе за младе у руралним срединама“ који у оквиру Немачке развојне сарадње у Србији спроводи ГИЗ, у партнерству са Министарством туризма и омладине. У плану је уређење простора за младе у селима Бунушевац и Нерадовац.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DFB82-7CC9-4C51-A9B3-0AE3803A5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70" y="621730"/>
            <a:ext cx="1395990" cy="1107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8924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B08EEF-CBAC-4D1E-81D3-ADD0C5F11937}"/>
              </a:ext>
            </a:extLst>
          </p:cNvPr>
          <p:cNvSpPr txBox="1"/>
          <p:nvPr/>
        </p:nvSpPr>
        <p:spPr>
          <a:xfrm>
            <a:off x="3048000" y="2828836"/>
            <a:ext cx="58449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sr-Cyrl-RS" sz="1800" dirty="0"/>
          </a:p>
          <a:p>
            <a:pPr algn="ctr"/>
            <a:endParaRPr lang="sr-Latn-RS" sz="1800" dirty="0"/>
          </a:p>
          <a:p>
            <a:pPr algn="ctr"/>
            <a:endParaRPr lang="sr-Latn-RS" sz="1800" dirty="0"/>
          </a:p>
          <a:p>
            <a:pPr algn="ctr"/>
            <a:endParaRPr lang="sr-Latn-RS" dirty="0"/>
          </a:p>
          <a:p>
            <a:pPr algn="ctr"/>
            <a:r>
              <a:rPr lang="sr-Cyrl-RS" sz="1800" dirty="0"/>
              <a:t>Одељење за буџет и финансије</a:t>
            </a:r>
          </a:p>
          <a:p>
            <a:pPr algn="ctr"/>
            <a:r>
              <a:rPr lang="sr-Cyrl-RS" sz="1800" dirty="0"/>
              <a:t>Град Врање</a:t>
            </a:r>
          </a:p>
          <a:p>
            <a:pPr algn="ctr"/>
            <a:r>
              <a:rPr lang="sr-Cyrl-RS" sz="1800" dirty="0"/>
              <a:t>Мејл: </a:t>
            </a:r>
            <a:r>
              <a:rPr lang="sr-Latn-RS" sz="1800" dirty="0"/>
              <a:t>analitikabudzeta</a:t>
            </a:r>
            <a:r>
              <a:rPr lang="en-US" sz="1800" dirty="0"/>
              <a:t>@</a:t>
            </a:r>
            <a:r>
              <a:rPr lang="sr-Latn-RS" sz="1800" dirty="0"/>
              <a:t>v</a:t>
            </a:r>
            <a:r>
              <a:rPr lang="en-US" sz="1800" dirty="0"/>
              <a:t>ranje.org.rs</a:t>
            </a:r>
            <a:endParaRPr lang="sr-Cyrl-RS" sz="1800" dirty="0"/>
          </a:p>
          <a:p>
            <a:pPr algn="ctr"/>
            <a:r>
              <a:rPr lang="sr-Cyrl-RS" sz="1800" dirty="0"/>
              <a:t>Телефон: 017/402-309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9930E-D6AE-4BAC-B6B6-9AA595A731B9}"/>
              </a:ext>
            </a:extLst>
          </p:cNvPr>
          <p:cNvSpPr txBox="1"/>
          <p:nvPr/>
        </p:nvSpPr>
        <p:spPr>
          <a:xfrm>
            <a:off x="3218328" y="1515035"/>
            <a:ext cx="4554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Cyrl-RS" b="1" dirty="0"/>
          </a:p>
          <a:p>
            <a:pPr algn="ctr"/>
            <a:r>
              <a:rPr lang="sr-Cyrl-RS" sz="2400" b="1" dirty="0"/>
              <a:t>          ХВАЛА НА ПАЖЊИ!</a:t>
            </a:r>
            <a:endParaRPr lang="en-US" sz="2400" b="1" dirty="0"/>
          </a:p>
        </p:txBody>
      </p:sp>
      <p:pic>
        <p:nvPicPr>
          <p:cNvPr id="7170" name="Picture 2" descr="Drveni cvetići - Crafty deco | Knjižara Prima">
            <a:extLst>
              <a:ext uri="{FF2B5EF4-FFF2-40B4-BE49-F238E27FC236}">
                <a16:creationId xmlns:a16="http://schemas.microsoft.com/office/drawing/2014/main" id="{79B56E2C-BA3F-4ACB-AAB3-2916D5BA2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9054352" y="4032913"/>
            <a:ext cx="2572871" cy="220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rveni cvetići - Crafty deco | Knjižara Prima">
            <a:extLst>
              <a:ext uri="{FF2B5EF4-FFF2-40B4-BE49-F238E27FC236}">
                <a16:creationId xmlns:a16="http://schemas.microsoft.com/office/drawing/2014/main" id="{69C98D41-DDCD-4DB6-BB8B-FAA006E25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91" b="11818"/>
          <a:stretch/>
        </p:blipFill>
        <p:spPr bwMode="auto">
          <a:xfrm>
            <a:off x="336177" y="355415"/>
            <a:ext cx="2613211" cy="21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454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&amp;Rcy;&amp;iecy;&amp;zcy;&amp;ucy;&amp;lcy;&amp;tcy;&amp;acy;&amp;tcy; &amp;scy;&amp;lcy;&amp;icy;&amp;kcy;&amp;acy; &amp;zcy;&amp;acy; Grad Vranje slike">
            <a:extLst>
              <a:ext uri="{FF2B5EF4-FFF2-40B4-BE49-F238E27FC236}">
                <a16:creationId xmlns:a16="http://schemas.microsoft.com/office/drawing/2014/main" id="{65070243-8ECE-4EAB-870C-E837C0711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1790" y="4035143"/>
            <a:ext cx="3317034" cy="224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180D0E-82D5-4FA0-9C52-223B468D48C9}"/>
              </a:ext>
            </a:extLst>
          </p:cNvPr>
          <p:cNvSpPr txBox="1"/>
          <p:nvPr/>
        </p:nvSpPr>
        <p:spPr>
          <a:xfrm>
            <a:off x="3505565" y="233082"/>
            <a:ext cx="387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Град Врање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Bora (@vranje) / X">
            <a:extLst>
              <a:ext uri="{FF2B5EF4-FFF2-40B4-BE49-F238E27FC236}">
                <a16:creationId xmlns:a16="http://schemas.microsoft.com/office/drawing/2014/main" id="{0C5E9C8C-256A-4F3D-A7C3-D6C9F175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83" y="414009"/>
            <a:ext cx="3194785" cy="2505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poznaj Srbiju – Vranje, rodni grad Borisava Stankovića">
            <a:extLst>
              <a:ext uri="{FF2B5EF4-FFF2-40B4-BE49-F238E27FC236}">
                <a16:creationId xmlns:a16="http://schemas.microsoft.com/office/drawing/2014/main" id="{88092633-5ED0-4355-AD5D-4FE8118C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95" y="1107078"/>
            <a:ext cx="4105835" cy="2577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Muzej kuća Bore Stankovića | VRANJENEWS">
            <a:extLst>
              <a:ext uri="{FF2B5EF4-FFF2-40B4-BE49-F238E27FC236}">
                <a16:creationId xmlns:a16="http://schemas.microsoft.com/office/drawing/2014/main" id="{9B3C3082-81CF-420A-9455-7F9E1780D5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89DD4-DF4B-4C3E-B3C4-CAB39FB8C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460" y="3276600"/>
            <a:ext cx="3838750" cy="250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5937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7204" y="1367178"/>
            <a:ext cx="609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БУЏЕТ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правни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документ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утврђује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прихода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примања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расхода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издатака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града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буџетску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односно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календарску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годину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Cyrl-R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Cyrl-R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Cyrl-R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Cyrl-R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Cyrl-R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градског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буџета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током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плаћају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обавезе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локалне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самоуправе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Исто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буџет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сливају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приходи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којих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подмирују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обавезе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Picture 2" descr="E-račun">
            <a:extLst>
              <a:ext uri="{FF2B5EF4-FFF2-40B4-BE49-F238E27FC236}">
                <a16:creationId xmlns:a16="http://schemas.microsoft.com/office/drawing/2014/main" id="{5D7ECAB9-3A35-4229-A83E-17FFA0998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41019" r="15902" b="5409"/>
          <a:stretch/>
        </p:blipFill>
        <p:spPr bwMode="auto">
          <a:xfrm>
            <a:off x="8335204" y="5090985"/>
            <a:ext cx="1731505" cy="1248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buke: Сви курсеви">
            <a:extLst>
              <a:ext uri="{FF2B5EF4-FFF2-40B4-BE49-F238E27FC236}">
                <a16:creationId xmlns:a16="http://schemas.microsoft.com/office/drawing/2014/main" id="{ACF5713C-5452-4318-B73D-883E8E93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369" y="2140276"/>
            <a:ext cx="1776108" cy="142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715962"/>
          </a:xfrm>
        </p:spPr>
        <p:txBody>
          <a:bodyPr>
            <a:normAutofit/>
          </a:bodyPr>
          <a:lstStyle/>
          <a:p>
            <a:pPr algn="ctr"/>
            <a:r>
              <a:rPr lang="sr-Cyrl-R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 учествује у буџетском процесу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56937759"/>
              </p:ext>
            </p:extLst>
          </p:nvPr>
        </p:nvGraphicFramePr>
        <p:xfrm>
          <a:off x="1219200" y="1447800"/>
          <a:ext cx="10363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/>
          <p:cNvSpPr/>
          <p:nvPr/>
        </p:nvSpPr>
        <p:spPr>
          <a:xfrm>
            <a:off x="8208235" y="3429000"/>
            <a:ext cx="1632181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700" dirty="0"/>
              <a:t>Грађани и њихова удружења</a:t>
            </a:r>
            <a:endParaRPr lang="en-US" sz="1700" dirty="0"/>
          </a:p>
        </p:txBody>
      </p:sp>
      <p:sp>
        <p:nvSpPr>
          <p:cNvPr id="8" name="Oval 7"/>
          <p:cNvSpPr/>
          <p:nvPr/>
        </p:nvSpPr>
        <p:spPr>
          <a:xfrm>
            <a:off x="2571725" y="1000108"/>
            <a:ext cx="1905013" cy="121444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CS" sz="1700" dirty="0">
                <a:latin typeface="Times New Roman" pitchFamily="18" charset="0"/>
                <a:cs typeface="Times New Roman" pitchFamily="18" charset="0"/>
              </a:rPr>
              <a:t>Привредна друштва</a:t>
            </a:r>
            <a:endParaRPr lang="en-US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823200" y="4876800"/>
            <a:ext cx="1624608" cy="13959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700" dirty="0"/>
              <a:t>Јавна предузећа</a:t>
            </a:r>
            <a:endParaRPr lang="en-US" sz="1700" dirty="0"/>
          </a:p>
        </p:txBody>
      </p:sp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DB5FB-17BF-4C3E-A281-53C37A64C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156447"/>
            <a:ext cx="8534400" cy="45540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sr-Cyrl-RS" sz="2000" dirty="0">
                <a:latin typeface="Times New Roman" pitchFamily="18" charset="0"/>
                <a:cs typeface="Times New Roman" pitchFamily="18" charset="0"/>
              </a:rPr>
              <a:t>Енергетска санација вртића “Бошко Буха”</a:t>
            </a:r>
          </a:p>
          <a:p>
            <a:pPr>
              <a:buFont typeface="Wingdings" pitchFamily="2" charset="2"/>
              <a:buChar char="ü"/>
            </a:pPr>
            <a:r>
              <a:rPr lang="sr-Cyrl-RS" sz="2000" dirty="0">
                <a:latin typeface="Times New Roman" pitchFamily="18" charset="0"/>
                <a:cs typeface="Times New Roman" pitchFamily="18" charset="0"/>
              </a:rPr>
              <a:t>Изградња азила за псе</a:t>
            </a:r>
          </a:p>
          <a:p>
            <a:pPr>
              <a:buFont typeface="Wingdings" pitchFamily="2" charset="2"/>
              <a:buChar char="ü"/>
            </a:pPr>
            <a:r>
              <a:rPr lang="sr-Cyrl-RS" sz="2000" dirty="0">
                <a:latin typeface="Times New Roman" pitchFamily="18" charset="0"/>
                <a:cs typeface="Times New Roman" pitchFamily="18" charset="0"/>
              </a:rPr>
              <a:t>Израда техничке документације за изградњу староградског комлекса Борин град у насељу Тулбе</a:t>
            </a:r>
          </a:p>
          <a:p>
            <a:pPr>
              <a:buFont typeface="Wingdings" pitchFamily="2" charset="2"/>
              <a:buChar char="ü"/>
            </a:pPr>
            <a:r>
              <a:rPr lang="sr-Cyrl-RS" sz="2000" dirty="0">
                <a:latin typeface="Times New Roman" pitchFamily="18" charset="0"/>
                <a:cs typeface="Times New Roman" pitchFamily="18" charset="0"/>
              </a:rPr>
              <a:t>Оснивање омладинског центра </a:t>
            </a:r>
          </a:p>
          <a:p>
            <a:pPr>
              <a:buFont typeface="Wingdings" pitchFamily="2" charset="2"/>
              <a:buChar char="ü"/>
            </a:pPr>
            <a:r>
              <a:rPr lang="sr-Cyrl-RS" sz="2000" dirty="0">
                <a:latin typeface="Times New Roman" pitchFamily="18" charset="0"/>
                <a:cs typeface="Times New Roman" pitchFamily="18" charset="0"/>
              </a:rPr>
              <a:t>Изградња, реконструкција и санација улица на територији града</a:t>
            </a:r>
          </a:p>
          <a:p>
            <a:pPr>
              <a:buFont typeface="Wingdings" pitchFamily="2" charset="2"/>
              <a:buChar char="ü"/>
            </a:pPr>
            <a:r>
              <a:rPr lang="sr-Cyrl-RS" sz="2000" dirty="0">
                <a:latin typeface="Times New Roman" pitchFamily="18" charset="0"/>
                <a:cs typeface="Times New Roman" pitchFamily="18" charset="0"/>
              </a:rPr>
              <a:t>Изградња дечијих игралишта на територији града</a:t>
            </a:r>
          </a:p>
          <a:p>
            <a:pPr lvl="0" fontAlgn="b">
              <a:buNone/>
              <a:defRPr/>
            </a:pPr>
            <a:endParaRPr kumimoji="0" lang="sr-Cyrl-RS" sz="2000" b="0" i="0" u="none" strike="noStrike" kern="1200" cap="none" spc="0" normalizeH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2041C2-B095-4324-9AB0-D7388D6BEF2E}"/>
              </a:ext>
            </a:extLst>
          </p:cNvPr>
          <p:cNvSpPr txBox="1"/>
          <p:nvPr/>
        </p:nvSpPr>
        <p:spPr>
          <a:xfrm>
            <a:off x="1264024" y="358588"/>
            <a:ext cx="6902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Најзначајнији капитални пројекти у 2025. години: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A23FDE1-09D4-43D8-BCC3-2DF00B12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75" y="2604935"/>
            <a:ext cx="2845166" cy="294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parkalkylator | Hur mycket ska man spara varje månad? - Buffert">
            <a:extLst>
              <a:ext uri="{FF2B5EF4-FFF2-40B4-BE49-F238E27FC236}">
                <a16:creationId xmlns:a16="http://schemas.microsoft.com/office/drawing/2014/main" id="{110A5BE7-6924-4BA5-9D4D-9EB06F6BD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16" y="203602"/>
            <a:ext cx="2245779" cy="188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502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852427"/>
              </p:ext>
            </p:extLst>
          </p:nvPr>
        </p:nvGraphicFramePr>
        <p:xfrm>
          <a:off x="170329" y="206908"/>
          <a:ext cx="11851341" cy="64441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46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7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5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14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РАЧУН ПРИХОДА И ПРИМАЊА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Економска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класификација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динарима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5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Укупни приходи и примања остварени по основу продаје нефинансијске имовине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+ 8</a:t>
                      </a:r>
                      <a:endParaRPr lang="en-US" sz="16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3.377.551.000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5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Укупни расходи и издаци за набавку нефинансијске имовине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+ 5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3.361.041.000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7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16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Буџетски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суфицит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(7+8) - (4+5)</a:t>
                      </a:r>
                      <a:endParaRPr lang="en-US" sz="16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16.510.000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Издаци за набавку финансијске имовине (осим за набавку домаћих хартија од вредности 6211)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7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16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Укупан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фискални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суфицит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(7+8) - (4+5) - 62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16.510.000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7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РАЧУН ФИНАНСИРАЊА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7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Примања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задуживања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14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Примања од продаје финансијске имовине (конта 9211, 9221, 9219, 9227, 9228)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7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16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Неутрошена средства из претходних година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133.490.000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51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16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Издаци за набавку финансијске имовине (за набавку домаћих хартија од вредности 6211)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6211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77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16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Издаци за отплату главнице дуга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16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150.000.000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14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  <a:endParaRPr lang="en-US" sz="16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Нето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финансирање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(91+92+3) - (61+6211)</a:t>
                      </a:r>
                      <a:endParaRPr lang="en-US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-16.510.000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677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372815"/>
              </p:ext>
            </p:extLst>
          </p:nvPr>
        </p:nvGraphicFramePr>
        <p:xfrm>
          <a:off x="0" y="0"/>
          <a:ext cx="12192000" cy="740817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06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8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9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7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24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chemeClr val="bg1"/>
                          </a:solidFill>
                        </a:rPr>
                        <a:t>Економ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en-US" sz="1500" b="1" dirty="0" err="1">
                          <a:solidFill>
                            <a:schemeClr val="bg1"/>
                          </a:solidFill>
                        </a:rPr>
                        <a:t>класиф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chemeClr val="bg1"/>
                          </a:solidFill>
                        </a:rPr>
                        <a:t>Опис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БУЏЕТ 2024.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РЕБАЛАНС 2024</a:t>
                      </a:r>
                      <a:r>
                        <a:rPr lang="sr-Cyrl-RS" sz="1500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БУЏЕТ 2025.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6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321000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УТВРЂИВАЊЕ РЕЗУЛТАТА ПОСЛОВАЊА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34,616,000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132,206,000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bg1"/>
                          </a:solidFill>
                        </a:rPr>
                        <a:t>133,490,000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6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711000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/>
                        <a:t>ПОРЕЗ НА ДОХОДАК, ДОБИТ И КАПИТАЛНЕ ДОБИТКЕ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1,960,380,000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1,974,400,000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/>
                        <a:t>2,095,400,000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713000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ПОРЕЗ НА ИМОВИНУ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326,000,000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387,700,000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/>
                        <a:t>354,300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714000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/>
                        <a:t>ПОРЕЗ НА ДОБРА И УСЛУГЕ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140,150,000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152,723,000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/>
                        <a:t>147,850,000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716000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ДРУГИ ПОРЕЗИ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80,000,000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40,000,000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/>
                        <a:t>55,000,000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6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732000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/>
                        <a:t>ДОНАЦИЈЕ И ПОМОЋИ ОД МЕЂУНАРОДНИХ ОРГАНИЗАЦИЈА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46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733000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/>
                        <a:t>ТРАНСФЕРИ ОД ДРУГИХ НИВОА ВЛАСТИ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559,500,000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619,054,000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/>
                        <a:t>438,500,000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7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741000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ПРИХОДИ ОД ИМОВИНЕ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33,000,000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33,430,000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/>
                        <a:t>43,430,000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46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742000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/>
                        <a:t>ПРИХОДИ ОД ПРОДАЈЕ ДОБАРА И УСЛУГА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160,811,000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217,883,000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/>
                        <a:t>223,522,000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46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743000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/>
                        <a:t>НОВЧАНЕ КАЗНЕ И ОДУЗЕТА ИМОВИНСКА КОРИСТ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39,000,000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3,710,000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latin typeface="Times New Roman"/>
                          <a:ea typeface="Times New Roman"/>
                          <a:cs typeface="Times New Roman"/>
                        </a:rPr>
                        <a:t>3,510,000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146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744000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/>
                        <a:t>ДОБРОВОЉНИ ТРАНСФЕРИ ОД ФИЗИЧКИХ И ПРАВНИХ ЛИЦА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1,560,000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6,000,000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/>
                        <a:t>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7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745000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МЕШОВИТИ И НЕОДРЕЂЕНИ ПРИХОДИ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21,800,000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21,400,000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/>
                        <a:t>16,039,000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146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810000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/>
                        <a:t>ПРИМАЊА ОД ПРОДАЈЕ ОСНОВНИХ СРЕДСТАВА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62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841000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ПРИМАЊА ОД ПРОДАЈЕ ЗЕМЉИШТА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20,000,000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100,000,000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/>
                        <a:t>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5146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911000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ПРИМАЊА ОД ДОМАЋИХ ЗАДУЖИВАЊА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207,000,000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207,000,000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5028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/>
                        <a:t>Укупно</a:t>
                      </a:r>
                      <a:endParaRPr lang="en-US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3,587,817,000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3,899,506,000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b="1" dirty="0"/>
                        <a:t>3,511,041,000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075" marR="42075" marT="0" marB="0" anchor="ctr">
                    <a:solidFill>
                      <a:srgbClr val="4EA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53298"/>
            <a:ext cx="11647055" cy="619055"/>
          </a:xfrm>
        </p:spPr>
        <p:txBody>
          <a:bodyPr>
            <a:noAutofit/>
          </a:bodyPr>
          <a:lstStyle/>
          <a:p>
            <a:pPr algn="ctr"/>
            <a:r>
              <a:rPr lang="sr-Cyrl-R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Програмска класификација</a:t>
            </a:r>
            <a:endParaRPr lang="ko-KR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464849"/>
              </p:ext>
            </p:extLst>
          </p:nvPr>
        </p:nvGraphicFramePr>
        <p:xfrm>
          <a:off x="87549" y="779929"/>
          <a:ext cx="11512780" cy="605861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637003">
                  <a:extLst>
                    <a:ext uri="{9D8B030D-6E8A-4147-A177-3AD203B41FA5}">
                      <a16:colId xmlns:a16="http://schemas.microsoft.com/office/drawing/2014/main" val="2280577997"/>
                    </a:ext>
                  </a:extLst>
                </a:gridCol>
                <a:gridCol w="2469441">
                  <a:extLst>
                    <a:ext uri="{9D8B030D-6E8A-4147-A177-3AD203B41FA5}">
                      <a16:colId xmlns:a16="http://schemas.microsoft.com/office/drawing/2014/main" val="2195285384"/>
                    </a:ext>
                  </a:extLst>
                </a:gridCol>
                <a:gridCol w="1406336">
                  <a:extLst>
                    <a:ext uri="{9D8B030D-6E8A-4147-A177-3AD203B41FA5}">
                      <a16:colId xmlns:a16="http://schemas.microsoft.com/office/drawing/2014/main" val="343272169"/>
                    </a:ext>
                  </a:extLst>
                </a:gridCol>
              </a:tblGrid>
              <a:tr h="384373"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ПРОГРАМ</a:t>
                      </a:r>
                      <a:endParaRPr lang="sr-Cyrl-R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Износ</a:t>
                      </a:r>
                      <a:endParaRPr lang="sr-Cyrl-R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% Структура</a:t>
                      </a:r>
                      <a:endParaRPr lang="sr-Cyrl-R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1077778522"/>
                  </a:ext>
                </a:extLst>
              </a:tr>
              <a:tr h="3894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1.   Становање, урбанизам и просторно планирање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60,300,000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1,7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1171189987"/>
                  </a:ext>
                </a:extLst>
              </a:tr>
              <a:tr h="288933">
                <a:tc>
                  <a:txBody>
                    <a:bodyPr/>
                    <a:lstStyle/>
                    <a:p>
                      <a:pPr algn="l" rtl="0" fontAlgn="ctr"/>
                      <a:r>
                        <a:rPr lang="sr-Cyrl-RS" sz="1800" u="none" strike="noStrike" dirty="0">
                          <a:effectLst/>
                        </a:rPr>
                        <a:t>Програм 2.   Комунална делатност</a:t>
                      </a:r>
                      <a:endParaRPr lang="sr-Cyrl-R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193,060,000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5,</a:t>
                      </a:r>
                      <a:r>
                        <a:rPr lang="sr-Cyrl-RS" sz="1800" u="none" strike="noStrike" dirty="0">
                          <a:effectLst/>
                        </a:rPr>
                        <a:t>5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258475912"/>
                  </a:ext>
                </a:extLst>
              </a:tr>
              <a:tr h="2889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3.   Локални економски развој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26,000,000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0,</a:t>
                      </a:r>
                      <a:r>
                        <a:rPr lang="sr-Cyrl-RS" sz="1800" u="none" strike="noStrike" dirty="0">
                          <a:effectLst/>
                        </a:rPr>
                        <a:t>7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922760771"/>
                  </a:ext>
                </a:extLst>
              </a:tr>
              <a:tr h="288933">
                <a:tc>
                  <a:txBody>
                    <a:bodyPr/>
                    <a:lstStyle/>
                    <a:p>
                      <a:pPr algn="l" rtl="0" fontAlgn="ctr"/>
                      <a:r>
                        <a:rPr lang="sr-Cyrl-RS" sz="1800" u="none" strike="noStrike" dirty="0">
                          <a:effectLst/>
                        </a:rPr>
                        <a:t>Програм 4.   Развој туризма</a:t>
                      </a:r>
                      <a:endParaRPr lang="sr-Cyrl-R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49,914,000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1,</a:t>
                      </a:r>
                      <a:r>
                        <a:rPr lang="sr-Cyrl-RS" sz="1800" u="none" strike="noStrike" dirty="0">
                          <a:effectLst/>
                        </a:rPr>
                        <a:t>4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2547407566"/>
                  </a:ext>
                </a:extLst>
              </a:tr>
              <a:tr h="2889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5.   Пољопривреда и рурални развој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16,100,000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0,4%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328596450"/>
                  </a:ext>
                </a:extLst>
              </a:tr>
              <a:tr h="2889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6.   Заштита животне средине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11,800,000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0,3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961591910"/>
                  </a:ext>
                </a:extLst>
              </a:tr>
              <a:tr h="348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7.   Организација саобраћаја и саобраћајна инфраструктура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97,000,000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2,7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827296478"/>
                  </a:ext>
                </a:extLst>
              </a:tr>
              <a:tr h="296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8.   Предшколско васпитање и образовање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722,120,000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20,5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2192191945"/>
                  </a:ext>
                </a:extLst>
              </a:tr>
              <a:tr h="3062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9.   Основно образовање и васпитање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216,000,000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6,15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102244764"/>
                  </a:ext>
                </a:extLst>
              </a:tr>
              <a:tr h="3358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10. Средње образовање и васпитање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104,000,000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3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4257838982"/>
                  </a:ext>
                </a:extLst>
              </a:tr>
              <a:tr h="2889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11. Социјална  и  дечја заштита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266,541,000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7,5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2510273516"/>
                  </a:ext>
                </a:extLst>
              </a:tr>
              <a:tr h="288933">
                <a:tc>
                  <a:txBody>
                    <a:bodyPr/>
                    <a:lstStyle/>
                    <a:p>
                      <a:pPr algn="l" rtl="0" fontAlgn="ctr"/>
                      <a:r>
                        <a:rPr lang="sr-Cyrl-RS" sz="1800" u="none" strike="noStrike" dirty="0">
                          <a:effectLst/>
                        </a:rPr>
                        <a:t>Програм 12. Здравствена заштита</a:t>
                      </a:r>
                      <a:endParaRPr lang="sr-Cyrl-R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69,200,000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2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578277790"/>
                  </a:ext>
                </a:extLst>
              </a:tr>
              <a:tr h="2889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13. Развој културе и информисања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353,153,000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10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2419511193"/>
                  </a:ext>
                </a:extLst>
              </a:tr>
              <a:tr h="2889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14. Развој спорта и омладине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150,603,000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4,3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513018383"/>
                  </a:ext>
                </a:extLst>
              </a:tr>
              <a:tr h="3843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15. Опште услуге локалне самоуправе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1,093,183,000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31,1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2996219199"/>
                  </a:ext>
                </a:extLst>
              </a:tr>
              <a:tr h="3843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16. Политички систем локалне самоуправе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71,867,000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1800" u="none" strike="noStrike" dirty="0">
                          <a:effectLst/>
                        </a:rPr>
                        <a:t>2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1683546328"/>
                  </a:ext>
                </a:extLst>
              </a:tr>
              <a:tr h="3081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Програм 17. Енергетска ефикасност и обновљиви извори енергије</a:t>
                      </a:r>
                      <a:endParaRPr lang="ru-RU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sr-Cyrl-RS" sz="1800" u="none" strike="noStrike" dirty="0">
                          <a:effectLst/>
                        </a:rPr>
                        <a:t>10,200,000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0,</a:t>
                      </a:r>
                      <a:r>
                        <a:rPr lang="sr-Cyrl-RS" sz="1800" u="none" strike="noStrike" dirty="0">
                          <a:effectLst/>
                        </a:rPr>
                        <a:t>3</a:t>
                      </a:r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1257687731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ctr" rtl="0" fontAlgn="ctr"/>
                      <a:r>
                        <a:rPr lang="sr-Cyrl-RS" sz="2000" b="1" u="none" strike="noStrike" dirty="0">
                          <a:effectLst/>
                        </a:rPr>
                        <a:t>УКУПНО</a:t>
                      </a:r>
                      <a:endParaRPr lang="sr-Cyrl-R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260" marR="4260" marT="426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b="1" u="none" strike="noStrike" dirty="0">
                          <a:effectLst/>
                        </a:rPr>
                        <a:t>3.</a:t>
                      </a:r>
                      <a:r>
                        <a:rPr lang="sr-Cyrl-RS" sz="2000" b="1" u="none" strike="noStrike" dirty="0">
                          <a:effectLst/>
                        </a:rPr>
                        <a:t>511</a:t>
                      </a:r>
                      <a:r>
                        <a:rPr lang="en-US" sz="2000" b="1" u="none" strike="noStrike" dirty="0">
                          <a:effectLst/>
                        </a:rPr>
                        <a:t>.</a:t>
                      </a:r>
                      <a:r>
                        <a:rPr lang="sr-Cyrl-RS" sz="2000" b="1" u="none" strike="noStrike" dirty="0">
                          <a:effectLst/>
                        </a:rPr>
                        <a:t>041</a:t>
                      </a:r>
                      <a:r>
                        <a:rPr lang="en-US" sz="2000" b="1" u="none" strike="noStrike" dirty="0">
                          <a:effectLst/>
                        </a:rPr>
                        <a:t>.000,00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effectLst/>
                        </a:rPr>
                        <a:t>100,0%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0" marR="4260" marT="426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73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199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651007-0818-4ACE-8F5F-54136B6A8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2" y="1268760"/>
            <a:ext cx="5505865" cy="1806134"/>
          </a:xfrm>
        </p:spPr>
        <p:txBody>
          <a:bodyPr>
            <a:normAutofit/>
          </a:bodyPr>
          <a:lstStyle/>
          <a:p>
            <a:pPr algn="just" defTabSz="1219170"/>
            <a:r>
              <a:rPr lang="ru-RU" sz="1800" b="1" i="1" dirty="0">
                <a:latin typeface="Calibri"/>
              </a:rPr>
              <a:t>      Енергетска санација вртића </a:t>
            </a:r>
            <a:r>
              <a:rPr lang="sr-Latn-RS" sz="1800" b="1" i="1" dirty="0">
                <a:latin typeface="Calibri"/>
              </a:rPr>
              <a:t>„</a:t>
            </a:r>
            <a:r>
              <a:rPr lang="ru-RU" sz="1800" b="1" i="1" dirty="0">
                <a:latin typeface="Calibri"/>
              </a:rPr>
              <a:t>Бошко Буха</a:t>
            </a:r>
            <a:r>
              <a:rPr lang="sr-Latn-RS" sz="1800" b="1" i="1" dirty="0">
                <a:latin typeface="Calibri"/>
              </a:rPr>
              <a:t>“</a:t>
            </a:r>
            <a:endParaRPr lang="ru-RU" sz="1800" b="1" i="1" dirty="0">
              <a:latin typeface="Calibri"/>
            </a:endParaRPr>
          </a:p>
          <a:p>
            <a:pPr algn="just" defTabSz="1219170"/>
            <a:endParaRPr lang="ru-RU" sz="1800" b="1" i="1" dirty="0">
              <a:solidFill>
                <a:srgbClr val="17564E"/>
              </a:solidFill>
              <a:latin typeface="Calibri"/>
            </a:endParaRPr>
          </a:p>
          <a:p>
            <a:pPr algn="just" defTabSz="1219170"/>
            <a:r>
              <a:rPr lang="ru-RU" sz="1800" dirty="0">
                <a:solidFill>
                  <a:prstClr val="black"/>
                </a:solidFill>
                <a:latin typeface="Calibri"/>
              </a:rPr>
              <a:t>  За реализацију овог пројекта издвојена су средства у укупном износу од 35.860.000,00 динара.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2A1679-5161-4A18-A83A-99509B2FB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Капитални пројекти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BOSKO-BUHA.jpg">
            <a:extLst>
              <a:ext uri="{FF2B5EF4-FFF2-40B4-BE49-F238E27FC236}">
                <a16:creationId xmlns:a16="http://schemas.microsoft.com/office/drawing/2014/main" id="{7F58CB6F-50BC-4C47-B3AE-39E4C73E5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67" y="3142129"/>
            <a:ext cx="4404946" cy="2447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85B010-17D2-42A5-BEBA-8C801EE5B56A}"/>
              </a:ext>
            </a:extLst>
          </p:cNvPr>
          <p:cNvSpPr txBox="1"/>
          <p:nvPr/>
        </p:nvSpPr>
        <p:spPr>
          <a:xfrm>
            <a:off x="6599746" y="1127435"/>
            <a:ext cx="4895419" cy="34230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Изградња азила за псе</a:t>
            </a:r>
          </a:p>
          <a:p>
            <a:endParaRPr lang="sr-Cyrl-RS" sz="1600" b="1" i="1" dirty="0"/>
          </a:p>
          <a:p>
            <a:pPr algn="just"/>
            <a:r>
              <a:rPr lang="ru-RU" dirty="0">
                <a:solidFill>
                  <a:prstClr val="black"/>
                </a:solidFill>
                <a:latin typeface="Calibri"/>
              </a:rPr>
              <a:t>За реализацију овог пројекта издвојена су средства у укупном износу од 11.000.000,00 динара. Азил за псе биће изграђен на простору депоније </a:t>
            </a:r>
            <a:r>
              <a:rPr lang="sr-Latn-RS" dirty="0">
                <a:solidFill>
                  <a:prstClr val="black"/>
                </a:solidFill>
                <a:latin typeface="Calibri"/>
              </a:rPr>
              <a:t>„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Метерис</a:t>
            </a:r>
            <a:r>
              <a:rPr lang="sr-Latn-RS" dirty="0">
                <a:solidFill>
                  <a:prstClr val="black"/>
                </a:solidFill>
                <a:latin typeface="Calibri"/>
              </a:rPr>
              <a:t>“.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just"/>
            <a:endParaRPr lang="ru-RU" dirty="0">
              <a:solidFill>
                <a:prstClr val="black"/>
              </a:solidFill>
              <a:latin typeface="Calibri"/>
            </a:endParaRPr>
          </a:p>
          <a:p>
            <a:pPr algn="just"/>
            <a:r>
              <a:rPr lang="ru-RU" dirty="0">
                <a:solidFill>
                  <a:prstClr val="black"/>
                </a:solidFill>
                <a:latin typeface="Calibri"/>
              </a:rPr>
              <a:t>С обзиром на то да проблем напуштених паса постаје све већи, изградња овог објекта се сматра кључним за дугорочно и одрживо решење.</a:t>
            </a:r>
            <a:endParaRPr lang="sr-Cyrl-RS" dirty="0"/>
          </a:p>
          <a:p>
            <a:endParaRPr lang="en-US" dirty="0"/>
          </a:p>
        </p:txBody>
      </p:sp>
      <p:pic>
        <p:nvPicPr>
          <p:cNvPr id="6" name="Picture 2" descr="Raspisan javni poziv za izbor novog partnera za vođenje azila u Bijeljini">
            <a:extLst>
              <a:ext uri="{FF2B5EF4-FFF2-40B4-BE49-F238E27FC236}">
                <a16:creationId xmlns:a16="http://schemas.microsoft.com/office/drawing/2014/main" id="{E93A5236-EFE5-4423-B011-D58C45359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46" y="4356847"/>
            <a:ext cx="3959219" cy="2429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057302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5183</TotalTime>
  <Words>1093</Words>
  <Application>Microsoft Office PowerPoint</Application>
  <PresentationFormat>Widescreen</PresentationFormat>
  <Paragraphs>269</Paragraphs>
  <Slides>14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굴림체</vt:lpstr>
      <vt:lpstr>맑은 고딕</vt:lpstr>
      <vt:lpstr>微软雅黑</vt:lpstr>
      <vt:lpstr>Arial</vt:lpstr>
      <vt:lpstr>Calibri</vt:lpstr>
      <vt:lpstr>Calibri Light</vt:lpstr>
      <vt:lpstr>Century Gothic</vt:lpstr>
      <vt:lpstr>Corbel</vt:lpstr>
      <vt:lpstr>Gill Sans MT</vt:lpstr>
      <vt:lpstr>Montserrat</vt:lpstr>
      <vt:lpstr>Noto Sans</vt:lpstr>
      <vt:lpstr>Times New Roman</vt:lpstr>
      <vt:lpstr>Verdana</vt:lpstr>
      <vt:lpstr>Wingdings</vt:lpstr>
      <vt:lpstr>Wingdings 2</vt:lpstr>
      <vt:lpstr>Wingdings 3</vt:lpstr>
      <vt:lpstr>思源黑体</vt:lpstr>
      <vt:lpstr>Office 테마</vt:lpstr>
      <vt:lpstr>Aspect</vt:lpstr>
      <vt:lpstr>Parcel</vt:lpstr>
      <vt:lpstr>Slice</vt:lpstr>
      <vt:lpstr>PowerPoint Presentation</vt:lpstr>
      <vt:lpstr>PowerPoint Presentation</vt:lpstr>
      <vt:lpstr>PowerPoint Presentation</vt:lpstr>
      <vt:lpstr>Ко учествује у буџетском процесу?</vt:lpstr>
      <vt:lpstr>PowerPoint Presentation</vt:lpstr>
      <vt:lpstr>PowerPoint Presentation</vt:lpstr>
      <vt:lpstr>PowerPoint Presentation</vt:lpstr>
      <vt:lpstr>Програмска класификација</vt:lpstr>
      <vt:lpstr>Капитални пројекти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GU15</dc:creator>
  <cp:lastModifiedBy>HP250G9</cp:lastModifiedBy>
  <cp:revision>291</cp:revision>
  <dcterms:created xsi:type="dcterms:W3CDTF">2024-05-22T11:36:20Z</dcterms:created>
  <dcterms:modified xsi:type="dcterms:W3CDTF">2025-07-21T12:12:54Z</dcterms:modified>
</cp:coreProperties>
</file>